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317" r:id="rId5"/>
    <p:sldId id="303" r:id="rId6"/>
    <p:sldId id="311" r:id="rId7"/>
    <p:sldId id="312" r:id="rId8"/>
    <p:sldId id="310" r:id="rId9"/>
    <p:sldId id="308" r:id="rId10"/>
    <p:sldId id="269" r:id="rId11"/>
    <p:sldId id="309" r:id="rId12"/>
    <p:sldId id="307" r:id="rId13"/>
    <p:sldId id="313" r:id="rId14"/>
    <p:sldId id="270" r:id="rId15"/>
    <p:sldId id="318" r:id="rId16"/>
    <p:sldId id="304" r:id="rId17"/>
    <p:sldId id="316" r:id="rId18"/>
    <p:sldId id="315" r:id="rId19"/>
    <p:sldId id="281" r:id="rId20"/>
    <p:sldId id="280" r:id="rId21"/>
    <p:sldId id="282" r:id="rId22"/>
    <p:sldId id="285" r:id="rId23"/>
    <p:sldId id="283" r:id="rId24"/>
    <p:sldId id="286" r:id="rId25"/>
    <p:sldId id="284" r:id="rId26"/>
    <p:sldId id="287" r:id="rId27"/>
    <p:sldId id="290" r:id="rId28"/>
    <p:sldId id="288" r:id="rId29"/>
    <p:sldId id="289" r:id="rId30"/>
    <p:sldId id="294" r:id="rId31"/>
    <p:sldId id="296" r:id="rId32"/>
    <p:sldId id="291" r:id="rId33"/>
    <p:sldId id="266" r:id="rId34"/>
    <p:sldId id="297" r:id="rId35"/>
    <p:sldId id="298" r:id="rId36"/>
    <p:sldId id="299" r:id="rId37"/>
    <p:sldId id="302" r:id="rId38"/>
    <p:sldId id="301" r:id="rId39"/>
    <p:sldId id="300" r:id="rId40"/>
    <p:sldId id="305" r:id="rId41"/>
    <p:sldId id="306" r:id="rId42"/>
    <p:sldId id="319" r:id="rId43"/>
    <p:sldId id="320" r:id="rId44"/>
    <p:sldId id="321" r:id="rId45"/>
    <p:sldId id="322" r:id="rId46"/>
    <p:sldId id="323" r:id="rId47"/>
    <p:sldId id="32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60"/>
  </p:normalViewPr>
  <p:slideViewPr>
    <p:cSldViewPr>
      <p:cViewPr varScale="1">
        <p:scale>
          <a:sx n="69" d="100"/>
          <a:sy n="69" d="100"/>
        </p:scale>
        <p:origin x="-510" y="-10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27754-BD36-4A6C-878E-721E5E1CB2D3}" type="datetimeFigureOut">
              <a:rPr lang="en-US" smtClean="0"/>
              <a:pPr/>
              <a:t>12/12/2014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87090A-2C6C-4E91-824D-2D66BF15A45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27754-BD36-4A6C-878E-721E5E1CB2D3}" type="datetimeFigureOut">
              <a:rPr lang="en-US" smtClean="0"/>
              <a:pPr/>
              <a:t>12/12/2014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7090A-2C6C-4E91-824D-2D66BF15A45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diabetes.webmd.com/foot-problems" TargetMode="External"/><Relationship Id="rId3" Type="http://schemas.openxmlformats.org/officeDocument/2006/relationships/hyperlink" Target="http://www.webmd.com/osteoarthritis/foot-ankle-osteoarthritis" TargetMode="External"/><Relationship Id="rId7" Type="http://schemas.openxmlformats.org/officeDocument/2006/relationships/hyperlink" Target="http://www.webmd.com/skin-problems-and-treatments/understanding-bunions-basics" TargetMode="External"/><Relationship Id="rId2" Type="http://schemas.openxmlformats.org/officeDocument/2006/relationships/hyperlink" Target="http://arthritis.webmd.com/understanding-plantar-fasciitis-basics" TargetMode="External"/><Relationship Id="rId1" Type="http://schemas.openxmlformats.org/officeDocument/2006/relationships/slideLayout" Target="../slideLayouts/slideLayout2.xml"/><Relationship Id="rId6" Type="http://schemas.openxmlformats.org/officeDocument/2006/relationships/hyperlink" Target="http://www.webmd.com/rheumatoid-arthritis/default.htm" TargetMode="External"/><Relationship Id="rId5" Type="http://schemas.openxmlformats.org/officeDocument/2006/relationships/hyperlink" Target="http://www.webmd.com/skin-problems-and-treatments/understanding-athletes-foot-basics" TargetMode="External"/><Relationship Id="rId4" Type="http://schemas.openxmlformats.org/officeDocument/2006/relationships/hyperlink" Target="http://www.webmd.com/a-to-z-guides/understanding-gout-basic-informa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webmd.com/skin-problems-and-treatments/understanding-corns-calluses-basics" TargetMode="External"/><Relationship Id="rId7" Type="http://schemas.openxmlformats.org/officeDocument/2006/relationships/hyperlink" Target="http://www.webmd.com/skin-problems-and-treatments/tc/fungal-nail-infections-topic-overview" TargetMode="External"/><Relationship Id="rId2" Type="http://schemas.openxmlformats.org/officeDocument/2006/relationships/hyperlink" Target="http://www.webmd.com/a-to-z-guides/toe-foot-and-ankle-problems-noninjury-topic-overview" TargetMode="External"/><Relationship Id="rId1" Type="http://schemas.openxmlformats.org/officeDocument/2006/relationships/slideLayout" Target="../slideLayouts/slideLayout2.xml"/><Relationship Id="rId6" Type="http://schemas.openxmlformats.org/officeDocument/2006/relationships/hyperlink" Target="http://www.webmd.com/a-to-z-guides/what-are-fallen-arches" TargetMode="External"/><Relationship Id="rId5" Type="http://schemas.openxmlformats.org/officeDocument/2006/relationships/hyperlink" Target="http://www.webmd.com/skin-problems-and-treatments/ingrown-toenails" TargetMode="External"/><Relationship Id="rId4" Type="http://schemas.openxmlformats.org/officeDocument/2006/relationships/hyperlink" Target="http://www.webmd.com/a-to-z-guides/bone-spur-topic-overvi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ebmd.com/a-to-z-guides/metatarsalgia" TargetMode="External"/><Relationship Id="rId2" Type="http://schemas.openxmlformats.org/officeDocument/2006/relationships/hyperlink" Target="http://www.webmd.com/a-to-z-guides/hammer-claw-and-mallet-toes-topic-overview" TargetMode="External"/><Relationship Id="rId1" Type="http://schemas.openxmlformats.org/officeDocument/2006/relationships/slideLayout" Target="../slideLayouts/slideLayout2.xml"/><Relationship Id="rId4" Type="http://schemas.openxmlformats.org/officeDocument/2006/relationships/hyperlink" Target="http://www.webmd.com/a-to-z-guides/broken-foo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4.bp.blogspot.com/_EUkaWdQ4i64/TBQoPHLxJUI/AAAAAAAABU8/30n7PGIS71A/s1600/hvbjkh.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upload.wikimedia.org/wikipedia/commons/2/28/P3240003.jp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en.wikipedia.org/wiki/File:Charcot-marie-tooth_foot.jpg" TargetMode="External"/><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1.gif"/></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US" sz="3600" b="1" dirty="0" smtClean="0">
                <a:solidFill>
                  <a:srgbClr val="C00000"/>
                </a:solidFill>
              </a:rPr>
              <a:t>FOOT AND ARCHES OF THE FOOT</a:t>
            </a:r>
            <a:endParaRPr lang="en-IN" sz="3600" b="1" dirty="0">
              <a:solidFill>
                <a:srgbClr val="C00000"/>
              </a:solidFill>
            </a:endParaRPr>
          </a:p>
        </p:txBody>
      </p:sp>
      <p:sp>
        <p:nvSpPr>
          <p:cNvPr id="3" name="Content Placeholder 2"/>
          <p:cNvSpPr>
            <a:spLocks noGrp="1"/>
          </p:cNvSpPr>
          <p:nvPr>
            <p:ph sz="half" idx="1"/>
          </p:nvPr>
        </p:nvSpPr>
        <p:spPr>
          <a:xfrm>
            <a:off x="0" y="1000108"/>
            <a:ext cx="4495800" cy="5857892"/>
          </a:xfrm>
        </p:spPr>
        <p:txBody>
          <a:bodyPr>
            <a:normAutofit/>
          </a:bodyPr>
          <a:lstStyle/>
          <a:p>
            <a:pPr>
              <a:buFontTx/>
              <a:buNone/>
            </a:pPr>
            <a:r>
              <a:rPr lang="en-US" sz="2400" b="1" dirty="0" smtClean="0">
                <a:cs typeface="Calibri" pitchFamily="34" charset="0"/>
              </a:rPr>
              <a:t>    The foot has two important functions</a:t>
            </a:r>
          </a:p>
          <a:p>
            <a:pPr>
              <a:buFontTx/>
              <a:buNone/>
            </a:pPr>
            <a:r>
              <a:rPr lang="en-US" sz="2400" dirty="0" smtClean="0">
                <a:cs typeface="Calibri" pitchFamily="34" charset="0"/>
              </a:rPr>
              <a:t>	</a:t>
            </a:r>
          </a:p>
          <a:p>
            <a:pPr>
              <a:buFontTx/>
              <a:buNone/>
            </a:pPr>
            <a:r>
              <a:rPr lang="en-US" sz="2400" dirty="0" smtClean="0">
                <a:cs typeface="Calibri" pitchFamily="34" charset="0"/>
              </a:rPr>
              <a:t>1.	Support the body weight</a:t>
            </a:r>
          </a:p>
          <a:p>
            <a:pPr>
              <a:buFontTx/>
              <a:buNone/>
            </a:pPr>
            <a:r>
              <a:rPr lang="en-US" sz="2400" dirty="0" smtClean="0">
                <a:cs typeface="Calibri" pitchFamily="34" charset="0"/>
              </a:rPr>
              <a:t>2.	Lever to propel the body forward in walking &amp; running</a:t>
            </a:r>
          </a:p>
          <a:p>
            <a:endParaRPr lang="en-US" sz="2400" dirty="0" smtClean="0">
              <a:cs typeface="Calibri" pitchFamily="34" charset="0"/>
            </a:endParaRPr>
          </a:p>
          <a:p>
            <a:r>
              <a:rPr lang="en-US" sz="2400" dirty="0" smtClean="0">
                <a:cs typeface="Calibri" pitchFamily="34" charset="0"/>
              </a:rPr>
              <a:t>To serve these functions foot is made up of  series of small bones and designed in a form of elastic arches or springs.</a:t>
            </a:r>
          </a:p>
          <a:p>
            <a:endParaRPr lang="en-IN" dirty="0"/>
          </a:p>
        </p:txBody>
      </p:sp>
      <p:pic>
        <p:nvPicPr>
          <p:cNvPr id="5" name="Content Placeholder 4" descr="weight transmission"/>
          <p:cNvPicPr>
            <a:picLocks noGrp="1" noChangeAspect="1" noChangeArrowheads="1"/>
          </p:cNvPicPr>
          <p:nvPr>
            <p:ph sz="half" idx="2"/>
          </p:nvPr>
        </p:nvPicPr>
        <p:blipFill>
          <a:blip r:embed="rId2" cstate="print"/>
          <a:srcRect/>
          <a:stretch>
            <a:fillRect/>
          </a:stretch>
        </p:blipFill>
        <p:spPr bwMode="auto">
          <a:xfrm>
            <a:off x="5214942" y="928670"/>
            <a:ext cx="3571900" cy="1815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6579242" y="2773916"/>
            <a:ext cx="2136162" cy="369332"/>
          </a:xfrm>
          <a:prstGeom prst="rect">
            <a:avLst/>
          </a:prstGeom>
        </p:spPr>
        <p:txBody>
          <a:bodyPr wrap="none">
            <a:spAutoFit/>
          </a:bodyPr>
          <a:lstStyle/>
          <a:p>
            <a:r>
              <a:rPr lang="en-US" b="1" dirty="0" smtClean="0"/>
              <a:t>Weight transmission</a:t>
            </a:r>
            <a:endParaRPr lang="en-IN" dirty="0"/>
          </a:p>
        </p:txBody>
      </p:sp>
      <p:pic>
        <p:nvPicPr>
          <p:cNvPr id="7" name="Picture 4" descr="footbone"/>
          <p:cNvPicPr>
            <a:picLocks noChangeAspect="1" noChangeArrowheads="1"/>
          </p:cNvPicPr>
          <p:nvPr/>
        </p:nvPicPr>
        <p:blipFill>
          <a:blip r:embed="rId3" cstate="print"/>
          <a:srcRect/>
          <a:stretch>
            <a:fillRect/>
          </a:stretch>
        </p:blipFill>
        <p:spPr bwMode="auto">
          <a:xfrm>
            <a:off x="5715008" y="3214710"/>
            <a:ext cx="2657475"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6799" t="17344" r="17266" b="20641"/>
          <a:stretch>
            <a:fillRect/>
          </a:stretch>
        </p:blipFill>
        <p:spPr bwMode="auto">
          <a:xfrm>
            <a:off x="1835696" y="1124744"/>
            <a:ext cx="5976664" cy="4536504"/>
          </a:xfrm>
          <a:prstGeom prst="rect">
            <a:avLst/>
          </a:prstGeom>
          <a:noFill/>
          <a:ln w="9525">
            <a:noFill/>
            <a:miter lim="800000"/>
            <a:headEnd/>
            <a:tailEnd/>
          </a:ln>
        </p:spPr>
      </p:pic>
      <p:cxnSp>
        <p:nvCxnSpPr>
          <p:cNvPr id="4" name="Straight Arrow Connector 3"/>
          <p:cNvCxnSpPr/>
          <p:nvPr/>
        </p:nvCxnSpPr>
        <p:spPr>
          <a:xfrm>
            <a:off x="5004048" y="3140968"/>
            <a:ext cx="30963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403648" y="3140968"/>
            <a:ext cx="331236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068960"/>
            <a:ext cx="1619672" cy="646331"/>
          </a:xfrm>
          <a:prstGeom prst="rect">
            <a:avLst/>
          </a:prstGeom>
          <a:noFill/>
        </p:spPr>
        <p:txBody>
          <a:bodyPr wrap="square" rtlCol="0">
            <a:spAutoFit/>
          </a:bodyPr>
          <a:lstStyle/>
          <a:p>
            <a:r>
              <a:rPr lang="en-US" dirty="0" smtClean="0"/>
              <a:t>Flex </a:t>
            </a:r>
            <a:r>
              <a:rPr lang="en-US" dirty="0" err="1" smtClean="0"/>
              <a:t>hallucis</a:t>
            </a:r>
            <a:r>
              <a:rPr lang="en-US" dirty="0" smtClean="0"/>
              <a:t> </a:t>
            </a:r>
            <a:r>
              <a:rPr lang="en-US" dirty="0" err="1" smtClean="0"/>
              <a:t>longus</a:t>
            </a:r>
            <a:endParaRPr lang="en-US" dirty="0"/>
          </a:p>
        </p:txBody>
      </p:sp>
      <p:sp>
        <p:nvSpPr>
          <p:cNvPr id="9" name="TextBox 8"/>
          <p:cNvSpPr txBox="1"/>
          <p:nvPr/>
        </p:nvSpPr>
        <p:spPr>
          <a:xfrm>
            <a:off x="7884368" y="2852936"/>
            <a:ext cx="1259632" cy="646331"/>
          </a:xfrm>
          <a:prstGeom prst="rect">
            <a:avLst/>
          </a:prstGeom>
          <a:noFill/>
        </p:spPr>
        <p:txBody>
          <a:bodyPr wrap="square" rtlCol="0">
            <a:spAutoFit/>
          </a:bodyPr>
          <a:lstStyle/>
          <a:p>
            <a:r>
              <a:rPr lang="en-US" dirty="0" smtClean="0"/>
              <a:t>Flex dig </a:t>
            </a:r>
            <a:r>
              <a:rPr lang="en-US" dirty="0" err="1" smtClean="0"/>
              <a:t>longus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6527" t="21656" r="17538" b="16329"/>
          <a:stretch>
            <a:fillRect/>
          </a:stretch>
        </p:blipFill>
        <p:spPr bwMode="auto">
          <a:xfrm>
            <a:off x="1763688" y="1052736"/>
            <a:ext cx="5976664" cy="4536504"/>
          </a:xfrm>
          <a:prstGeom prst="rect">
            <a:avLst/>
          </a:prstGeom>
          <a:noFill/>
          <a:ln w="9525">
            <a:noFill/>
            <a:miter lim="800000"/>
            <a:headEnd/>
            <a:tailEnd/>
          </a:ln>
        </p:spPr>
      </p:pic>
      <p:cxnSp>
        <p:nvCxnSpPr>
          <p:cNvPr id="4" name="Straight Arrow Connector 3"/>
          <p:cNvCxnSpPr/>
          <p:nvPr/>
        </p:nvCxnSpPr>
        <p:spPr>
          <a:xfrm flipV="1">
            <a:off x="4644008" y="2420888"/>
            <a:ext cx="3600400" cy="79208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84368" y="2204864"/>
            <a:ext cx="1008112" cy="369332"/>
          </a:xfrm>
          <a:prstGeom prst="rect">
            <a:avLst/>
          </a:prstGeom>
          <a:noFill/>
        </p:spPr>
        <p:txBody>
          <a:bodyPr wrap="square" rtlCol="0">
            <a:spAutoFit/>
          </a:bodyPr>
          <a:lstStyle/>
          <a:p>
            <a:r>
              <a:rPr lang="en-US" b="1" dirty="0" smtClean="0"/>
              <a:t>   FDL</a:t>
            </a:r>
            <a:endParaRPr lang="en-US" b="1" dirty="0"/>
          </a:p>
        </p:txBody>
      </p:sp>
      <p:cxnSp>
        <p:nvCxnSpPr>
          <p:cNvPr id="8" name="Straight Arrow Connector 7"/>
          <p:cNvCxnSpPr/>
          <p:nvPr/>
        </p:nvCxnSpPr>
        <p:spPr>
          <a:xfrm flipH="1">
            <a:off x="1187624" y="2348880"/>
            <a:ext cx="3312368" cy="50405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2636912"/>
            <a:ext cx="1152128" cy="369332"/>
          </a:xfrm>
          <a:prstGeom prst="rect">
            <a:avLst/>
          </a:prstGeom>
          <a:noFill/>
        </p:spPr>
        <p:txBody>
          <a:bodyPr wrap="square" rtlCol="0">
            <a:spAutoFit/>
          </a:bodyPr>
          <a:lstStyle/>
          <a:p>
            <a:r>
              <a:rPr lang="en-US" b="1" dirty="0" smtClean="0"/>
              <a:t>AB HAL</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l="36799" t="17344" r="17819" b="20641"/>
          <a:stretch>
            <a:fillRect/>
          </a:stretch>
        </p:blipFill>
        <p:spPr bwMode="auto">
          <a:xfrm>
            <a:off x="1907704" y="1268760"/>
            <a:ext cx="5904656" cy="4536504"/>
          </a:xfrm>
          <a:prstGeom prst="rect">
            <a:avLst/>
          </a:prstGeom>
          <a:noFill/>
          <a:ln w="9525">
            <a:noFill/>
            <a:miter lim="800000"/>
            <a:headEnd/>
            <a:tailEnd/>
          </a:ln>
        </p:spPr>
      </p:pic>
      <p:cxnSp>
        <p:nvCxnSpPr>
          <p:cNvPr id="6" name="Straight Arrow Connector 5"/>
          <p:cNvCxnSpPr/>
          <p:nvPr/>
        </p:nvCxnSpPr>
        <p:spPr>
          <a:xfrm flipV="1">
            <a:off x="4211960" y="2276872"/>
            <a:ext cx="3744416" cy="158417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4368" y="1916832"/>
            <a:ext cx="1259632" cy="646331"/>
          </a:xfrm>
          <a:prstGeom prst="rect">
            <a:avLst/>
          </a:prstGeom>
          <a:noFill/>
        </p:spPr>
        <p:txBody>
          <a:bodyPr wrap="square" rtlCol="0">
            <a:spAutoFit/>
          </a:bodyPr>
          <a:lstStyle/>
          <a:p>
            <a:r>
              <a:rPr lang="en-US" dirty="0" smtClean="0"/>
              <a:t>Flex </a:t>
            </a:r>
            <a:r>
              <a:rPr lang="en-US" dirty="0" err="1" smtClean="0"/>
              <a:t>accessorius</a:t>
            </a:r>
            <a:endParaRPr lang="en-US" dirty="0"/>
          </a:p>
        </p:txBody>
      </p:sp>
      <p:cxnSp>
        <p:nvCxnSpPr>
          <p:cNvPr id="9" name="Straight Arrow Connector 8"/>
          <p:cNvCxnSpPr/>
          <p:nvPr/>
        </p:nvCxnSpPr>
        <p:spPr>
          <a:xfrm>
            <a:off x="10620672" y="1124744"/>
            <a:ext cx="914400" cy="914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6799" t="24235" r="18373" b="16704"/>
          <a:stretch>
            <a:fillRect/>
          </a:stretch>
        </p:blipFill>
        <p:spPr bwMode="auto">
          <a:xfrm>
            <a:off x="1835696" y="1124744"/>
            <a:ext cx="5832648" cy="4320480"/>
          </a:xfrm>
          <a:prstGeom prst="rect">
            <a:avLst/>
          </a:prstGeom>
          <a:noFill/>
          <a:ln w="9525">
            <a:noFill/>
            <a:miter lim="800000"/>
            <a:headEnd/>
            <a:tailEnd/>
          </a:ln>
        </p:spPr>
      </p:pic>
      <p:cxnSp>
        <p:nvCxnSpPr>
          <p:cNvPr id="4" name="Straight Arrow Connector 3"/>
          <p:cNvCxnSpPr/>
          <p:nvPr/>
        </p:nvCxnSpPr>
        <p:spPr>
          <a:xfrm flipV="1">
            <a:off x="4788024" y="2348880"/>
            <a:ext cx="3096344" cy="79208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932040" y="1484784"/>
            <a:ext cx="3024336" cy="115212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87624" y="3933056"/>
            <a:ext cx="3456384" cy="122413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211960" y="4149080"/>
            <a:ext cx="576064" cy="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84368" y="1340768"/>
            <a:ext cx="1259632" cy="369332"/>
          </a:xfrm>
          <a:prstGeom prst="rect">
            <a:avLst/>
          </a:prstGeom>
          <a:noFill/>
        </p:spPr>
        <p:txBody>
          <a:bodyPr wrap="square" rtlCol="0">
            <a:spAutoFit/>
          </a:bodyPr>
          <a:lstStyle/>
          <a:p>
            <a:r>
              <a:rPr lang="en-US" dirty="0" smtClean="0"/>
              <a:t>F </a:t>
            </a:r>
            <a:r>
              <a:rPr lang="en-US" dirty="0" err="1" smtClean="0"/>
              <a:t>AcceS</a:t>
            </a:r>
            <a:endParaRPr lang="en-US" dirty="0"/>
          </a:p>
        </p:txBody>
      </p:sp>
      <p:sp>
        <p:nvSpPr>
          <p:cNvPr id="12" name="TextBox 11"/>
          <p:cNvSpPr txBox="1"/>
          <p:nvPr/>
        </p:nvSpPr>
        <p:spPr>
          <a:xfrm>
            <a:off x="0" y="5013176"/>
            <a:ext cx="1259632" cy="369332"/>
          </a:xfrm>
          <a:prstGeom prst="rect">
            <a:avLst/>
          </a:prstGeom>
          <a:noFill/>
        </p:spPr>
        <p:txBody>
          <a:bodyPr wrap="square" rtlCol="0">
            <a:spAutoFit/>
          </a:bodyPr>
          <a:lstStyle/>
          <a:p>
            <a:r>
              <a:rPr lang="en-US" dirty="0" err="1" smtClean="0"/>
              <a:t>Lumbiricals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6799" t="29156" r="17819" b="9813"/>
          <a:stretch>
            <a:fillRect/>
          </a:stretch>
        </p:blipFill>
        <p:spPr bwMode="auto">
          <a:xfrm>
            <a:off x="1907704" y="764704"/>
            <a:ext cx="590465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gaments"/>
          <p:cNvPicPr>
            <a:picLocks noChangeAspect="1" noChangeArrowheads="1"/>
          </p:cNvPicPr>
          <p:nvPr/>
        </p:nvPicPr>
        <p:blipFill>
          <a:blip r:embed="rId2" cstate="print"/>
          <a:srcRect/>
          <a:stretch>
            <a:fillRect/>
          </a:stretch>
        </p:blipFill>
        <p:spPr bwMode="auto">
          <a:xfrm>
            <a:off x="2928926" y="500042"/>
            <a:ext cx="3643338" cy="5796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l="36674" t="28638" r="17706" b="9313"/>
          <a:stretch>
            <a:fillRect/>
          </a:stretch>
        </p:blipFill>
        <p:spPr bwMode="auto">
          <a:xfrm>
            <a:off x="2195736" y="1700808"/>
            <a:ext cx="5367366" cy="4104456"/>
          </a:xfrm>
          <a:prstGeom prst="rect">
            <a:avLst/>
          </a:prstGeom>
          <a:noFill/>
          <a:ln w="9525">
            <a:noFill/>
            <a:miter lim="800000"/>
            <a:headEnd/>
            <a:tailEnd/>
          </a:ln>
        </p:spPr>
      </p:pic>
      <p:cxnSp>
        <p:nvCxnSpPr>
          <p:cNvPr id="6" name="Straight Arrow Connector 5"/>
          <p:cNvCxnSpPr/>
          <p:nvPr/>
        </p:nvCxnSpPr>
        <p:spPr>
          <a:xfrm flipH="1">
            <a:off x="1547664" y="3068960"/>
            <a:ext cx="3528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2636912"/>
            <a:ext cx="1691680" cy="369332"/>
          </a:xfrm>
          <a:prstGeom prst="rect">
            <a:avLst/>
          </a:prstGeom>
          <a:noFill/>
        </p:spPr>
        <p:txBody>
          <a:bodyPr wrap="square" rtlCol="0">
            <a:spAutoFit/>
          </a:bodyPr>
          <a:lstStyle/>
          <a:p>
            <a:r>
              <a:rPr lang="en-US" dirty="0" smtClean="0"/>
              <a:t>Long planter </a:t>
            </a:r>
            <a:r>
              <a:rPr lang="en-US" dirty="0" err="1" smtClean="0"/>
              <a:t>lig</a:t>
            </a:r>
            <a:endParaRPr lang="en-US" dirty="0"/>
          </a:p>
        </p:txBody>
      </p:sp>
      <p:cxnSp>
        <p:nvCxnSpPr>
          <p:cNvPr id="9" name="Straight Arrow Connector 8"/>
          <p:cNvCxnSpPr/>
          <p:nvPr/>
        </p:nvCxnSpPr>
        <p:spPr>
          <a:xfrm flipV="1">
            <a:off x="5364088" y="3212976"/>
            <a:ext cx="25202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12360" y="2924944"/>
            <a:ext cx="1331640" cy="646331"/>
          </a:xfrm>
          <a:prstGeom prst="rect">
            <a:avLst/>
          </a:prstGeom>
          <a:noFill/>
        </p:spPr>
        <p:txBody>
          <a:bodyPr wrap="square" rtlCol="0">
            <a:spAutoFit/>
          </a:bodyPr>
          <a:lstStyle/>
          <a:p>
            <a:r>
              <a:rPr lang="en-US" dirty="0" err="1" smtClean="0"/>
              <a:t>Peronues</a:t>
            </a:r>
            <a:r>
              <a:rPr lang="en-US" dirty="0" smtClean="0"/>
              <a:t> </a:t>
            </a:r>
            <a:r>
              <a:rPr lang="en-US" dirty="0" err="1" smtClean="0"/>
              <a:t>longus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6799" t="22266" r="18926" b="17688"/>
          <a:stretch>
            <a:fillRect/>
          </a:stretch>
        </p:blipFill>
        <p:spPr bwMode="auto">
          <a:xfrm>
            <a:off x="1835696" y="980728"/>
            <a:ext cx="576064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6799" t="8485" r="17983" b="38016"/>
          <a:stretch>
            <a:fillRect/>
          </a:stretch>
        </p:blipFill>
        <p:spPr bwMode="auto">
          <a:xfrm>
            <a:off x="1763688" y="1196752"/>
            <a:ext cx="5883374" cy="3913584"/>
          </a:xfrm>
          <a:prstGeom prst="rect">
            <a:avLst/>
          </a:prstGeom>
          <a:noFill/>
          <a:ln w="9525">
            <a:solidFill>
              <a:srgbClr val="92D050"/>
            </a:solidFill>
            <a:miter lim="800000"/>
            <a:headEnd/>
            <a:tailEnd/>
          </a:ln>
        </p:spPr>
      </p:pic>
      <p:cxnSp>
        <p:nvCxnSpPr>
          <p:cNvPr id="4" name="Straight Arrow Connector 3"/>
          <p:cNvCxnSpPr/>
          <p:nvPr/>
        </p:nvCxnSpPr>
        <p:spPr>
          <a:xfrm flipV="1">
            <a:off x="5076056" y="2492896"/>
            <a:ext cx="2808312" cy="158417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884368" y="2492896"/>
            <a:ext cx="1080120" cy="369332"/>
          </a:xfrm>
          <a:prstGeom prst="rect">
            <a:avLst/>
          </a:prstGeom>
          <a:noFill/>
        </p:spPr>
        <p:txBody>
          <a:bodyPr wrap="square" rtlCol="0">
            <a:spAutoFit/>
          </a:bodyPr>
          <a:lstStyle/>
          <a:p>
            <a:r>
              <a:rPr lang="en-US" dirty="0" smtClean="0"/>
              <a:t>P </a:t>
            </a:r>
            <a:r>
              <a:rPr lang="en-US" dirty="0" err="1" smtClean="0"/>
              <a:t>Longus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US" sz="3600" b="1" dirty="0" smtClean="0">
                <a:solidFill>
                  <a:srgbClr val="C00000"/>
                </a:solidFill>
              </a:rPr>
              <a:t>FACTORS MAINTAINING THE ARCHES</a:t>
            </a:r>
            <a:endParaRPr lang="en-IN" sz="3600" b="1" dirty="0">
              <a:solidFill>
                <a:srgbClr val="C00000"/>
              </a:solidFill>
            </a:endParaRPr>
          </a:p>
        </p:txBody>
      </p:sp>
      <p:pic>
        <p:nvPicPr>
          <p:cNvPr id="4" name="Picture 4" descr="Scan0011"/>
          <p:cNvPicPr>
            <a:picLocks noGrp="1" noChangeAspect="1" noChangeArrowheads="1"/>
          </p:cNvPicPr>
          <p:nvPr>
            <p:ph idx="1"/>
          </p:nvPr>
        </p:nvPicPr>
        <p:blipFill>
          <a:blip r:embed="rId2" cstate="print"/>
          <a:srcRect t="13289" r="46902" b="25581"/>
          <a:stretch>
            <a:fillRect/>
          </a:stretch>
        </p:blipFill>
        <p:spPr bwMode="auto">
          <a:xfrm>
            <a:off x="214282" y="1357298"/>
            <a:ext cx="4099188" cy="1571636"/>
          </a:xfrm>
          <a:prstGeom prst="rect">
            <a:avLst/>
          </a:prstGeom>
          <a:noFill/>
        </p:spPr>
      </p:pic>
      <p:sp>
        <p:nvSpPr>
          <p:cNvPr id="5" name="Rectangle 4"/>
          <p:cNvSpPr/>
          <p:nvPr/>
        </p:nvSpPr>
        <p:spPr>
          <a:xfrm>
            <a:off x="928662" y="3140989"/>
            <a:ext cx="2286016" cy="430887"/>
          </a:xfrm>
          <a:prstGeom prst="rect">
            <a:avLst/>
          </a:prstGeom>
        </p:spPr>
        <p:txBody>
          <a:bodyPr wrap="square">
            <a:spAutoFit/>
          </a:bodyPr>
          <a:lstStyle/>
          <a:p>
            <a:r>
              <a:rPr lang="en-US" sz="2200" b="1" i="1" dirty="0" smtClean="0">
                <a:solidFill>
                  <a:srgbClr val="0000FF"/>
                </a:solidFill>
                <a:latin typeface="Times New Roman" pitchFamily="18" charset="0"/>
              </a:rPr>
              <a:t>Shape of bones</a:t>
            </a:r>
            <a:endParaRPr lang="en-US" sz="2200" b="1" i="1" dirty="0">
              <a:solidFill>
                <a:srgbClr val="0000FF"/>
              </a:solidFill>
              <a:latin typeface="Times New Roman" pitchFamily="18" charset="0"/>
            </a:endParaRPr>
          </a:p>
        </p:txBody>
      </p:sp>
      <p:pic>
        <p:nvPicPr>
          <p:cNvPr id="6" name="Picture 5" descr="Scan0012"/>
          <p:cNvPicPr>
            <a:picLocks noChangeAspect="1" noChangeArrowheads="1"/>
          </p:cNvPicPr>
          <p:nvPr/>
        </p:nvPicPr>
        <p:blipFill>
          <a:blip r:embed="rId3" cstate="print"/>
          <a:srcRect t="7484" r="48215" b="32640"/>
          <a:stretch>
            <a:fillRect/>
          </a:stretch>
        </p:blipFill>
        <p:spPr bwMode="auto">
          <a:xfrm>
            <a:off x="4786313" y="1285860"/>
            <a:ext cx="3959985" cy="1638807"/>
          </a:xfrm>
          <a:prstGeom prst="rect">
            <a:avLst/>
          </a:prstGeom>
          <a:noFill/>
        </p:spPr>
      </p:pic>
      <p:sp>
        <p:nvSpPr>
          <p:cNvPr id="7" name="Rectangle 6"/>
          <p:cNvSpPr/>
          <p:nvPr/>
        </p:nvSpPr>
        <p:spPr>
          <a:xfrm>
            <a:off x="6357950" y="3143248"/>
            <a:ext cx="1143008" cy="368178"/>
          </a:xfrm>
          <a:prstGeom prst="rect">
            <a:avLst/>
          </a:prstGeom>
        </p:spPr>
        <p:txBody>
          <a:bodyPr wrap="square">
            <a:spAutoFit/>
          </a:bodyPr>
          <a:lstStyle/>
          <a:p>
            <a:pPr>
              <a:lnSpc>
                <a:spcPct val="80000"/>
              </a:lnSpc>
              <a:buFontTx/>
              <a:buNone/>
            </a:pPr>
            <a:r>
              <a:rPr lang="en-US" sz="2200" b="1" i="1" dirty="0" smtClean="0">
                <a:solidFill>
                  <a:srgbClr val="0000FF"/>
                </a:solidFill>
                <a:latin typeface="Times New Roman" pitchFamily="18" charset="0"/>
              </a:rPr>
              <a:t>Staples</a:t>
            </a:r>
            <a:endParaRPr lang="en-US" sz="2200" b="1" i="1" dirty="0">
              <a:solidFill>
                <a:srgbClr val="0000FF"/>
              </a:solidFill>
            </a:endParaRPr>
          </a:p>
        </p:txBody>
      </p:sp>
      <p:pic>
        <p:nvPicPr>
          <p:cNvPr id="8" name="Picture 5" descr="Scan0013"/>
          <p:cNvPicPr>
            <a:picLocks noChangeAspect="1" noChangeArrowheads="1"/>
          </p:cNvPicPr>
          <p:nvPr/>
        </p:nvPicPr>
        <p:blipFill>
          <a:blip r:embed="rId4" cstate="print"/>
          <a:srcRect r="49138" b="18356"/>
          <a:stretch>
            <a:fillRect/>
          </a:stretch>
        </p:blipFill>
        <p:spPr bwMode="auto">
          <a:xfrm>
            <a:off x="285720" y="4045776"/>
            <a:ext cx="3857652" cy="1569214"/>
          </a:xfrm>
          <a:prstGeom prst="rect">
            <a:avLst/>
          </a:prstGeom>
          <a:noFill/>
        </p:spPr>
      </p:pic>
      <p:pic>
        <p:nvPicPr>
          <p:cNvPr id="9" name="Picture 4" descr="Scan0014"/>
          <p:cNvPicPr>
            <a:picLocks noChangeAspect="1" noChangeArrowheads="1"/>
          </p:cNvPicPr>
          <p:nvPr/>
        </p:nvPicPr>
        <p:blipFill>
          <a:blip r:embed="rId5" cstate="print"/>
          <a:srcRect r="47826" b="16522"/>
          <a:stretch>
            <a:fillRect/>
          </a:stretch>
        </p:blipFill>
        <p:spPr bwMode="auto">
          <a:xfrm>
            <a:off x="4714876" y="3929066"/>
            <a:ext cx="3805262" cy="1775789"/>
          </a:xfrm>
          <a:prstGeom prst="rect">
            <a:avLst/>
          </a:prstGeom>
          <a:noFill/>
        </p:spPr>
      </p:pic>
      <p:sp>
        <p:nvSpPr>
          <p:cNvPr id="10" name="Rectangle 9"/>
          <p:cNvSpPr/>
          <p:nvPr/>
        </p:nvSpPr>
        <p:spPr>
          <a:xfrm>
            <a:off x="6429388" y="5929330"/>
            <a:ext cx="1000132" cy="430887"/>
          </a:xfrm>
          <a:prstGeom prst="rect">
            <a:avLst/>
          </a:prstGeom>
        </p:spPr>
        <p:txBody>
          <a:bodyPr wrap="square">
            <a:spAutoFit/>
          </a:bodyPr>
          <a:lstStyle/>
          <a:p>
            <a:pPr>
              <a:buFontTx/>
              <a:buNone/>
            </a:pPr>
            <a:r>
              <a:rPr lang="en-US" sz="2200" b="1" i="1" dirty="0" smtClean="0">
                <a:solidFill>
                  <a:srgbClr val="0000FF"/>
                </a:solidFill>
                <a:latin typeface="Times New Roman" pitchFamily="18" charset="0"/>
              </a:rPr>
              <a:t>Slings</a:t>
            </a:r>
            <a:endParaRPr lang="en-US" sz="2200" b="1" i="1" dirty="0">
              <a:solidFill>
                <a:srgbClr val="0000FF"/>
              </a:solidFill>
              <a:latin typeface="Times New Roman" pitchFamily="18" charset="0"/>
            </a:endParaRPr>
          </a:p>
        </p:txBody>
      </p:sp>
      <p:sp>
        <p:nvSpPr>
          <p:cNvPr id="11" name="Rectangle 10"/>
          <p:cNvSpPr/>
          <p:nvPr/>
        </p:nvSpPr>
        <p:spPr>
          <a:xfrm>
            <a:off x="1643042" y="5929330"/>
            <a:ext cx="1428760" cy="430887"/>
          </a:xfrm>
          <a:prstGeom prst="rect">
            <a:avLst/>
          </a:prstGeom>
        </p:spPr>
        <p:txBody>
          <a:bodyPr wrap="square">
            <a:spAutoFit/>
          </a:bodyPr>
          <a:lstStyle/>
          <a:p>
            <a:r>
              <a:rPr lang="en-US" sz="2200" b="1" i="1" dirty="0" smtClean="0">
                <a:solidFill>
                  <a:srgbClr val="0000FF"/>
                </a:solidFill>
                <a:latin typeface="Times New Roman" pitchFamily="18" charset="0"/>
              </a:rPr>
              <a:t>Tie beam</a:t>
            </a:r>
            <a:endParaRPr lang="en-US" sz="2200" b="1" i="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203348"/>
          </a:xfrm>
        </p:spPr>
        <p:txBody>
          <a:bodyPr>
            <a:normAutofit/>
          </a:bodyPr>
          <a:lstStyle/>
          <a:p>
            <a:r>
              <a:rPr lang="en-US" sz="3600" b="1" dirty="0" smtClean="0">
                <a:solidFill>
                  <a:srgbClr val="C00000"/>
                </a:solidFill>
              </a:rPr>
              <a:t>FUNCTIONS OF THE ARCHES</a:t>
            </a:r>
            <a:endParaRPr lang="en-IN" sz="3600" b="1" dirty="0">
              <a:solidFill>
                <a:srgbClr val="C00000"/>
              </a:solidFill>
            </a:endParaRPr>
          </a:p>
        </p:txBody>
      </p:sp>
      <p:sp>
        <p:nvSpPr>
          <p:cNvPr id="3" name="Content Placeholder 2"/>
          <p:cNvSpPr>
            <a:spLocks noGrp="1"/>
          </p:cNvSpPr>
          <p:nvPr>
            <p:ph sz="half" idx="1"/>
          </p:nvPr>
        </p:nvSpPr>
        <p:spPr>
          <a:xfrm>
            <a:off x="0" y="928670"/>
            <a:ext cx="4495800" cy="5929330"/>
          </a:xfrm>
        </p:spPr>
        <p:txBody>
          <a:bodyPr>
            <a:normAutofit lnSpcReduction="10000"/>
          </a:bodyPr>
          <a:lstStyle/>
          <a:p>
            <a:r>
              <a:rPr lang="en-US" sz="2400" b="1" dirty="0" smtClean="0">
                <a:solidFill>
                  <a:srgbClr val="0000FF"/>
                </a:solidFill>
              </a:rPr>
              <a:t>Help in proportionate distribution of weight</a:t>
            </a:r>
          </a:p>
          <a:p>
            <a:pPr>
              <a:buNone/>
            </a:pPr>
            <a:r>
              <a:rPr lang="en-US" sz="2400" b="1" dirty="0" smtClean="0">
                <a:solidFill>
                  <a:srgbClr val="0000FF"/>
                </a:solidFill>
              </a:rPr>
              <a:t>   -</a:t>
            </a:r>
            <a:r>
              <a:rPr lang="en-US" sz="2400" dirty="0" smtClean="0"/>
              <a:t>weight distributed equally through the anterior and the posterior part of the foot </a:t>
            </a:r>
          </a:p>
          <a:p>
            <a:pPr>
              <a:buNone/>
            </a:pPr>
            <a:r>
              <a:rPr lang="en-US" sz="2400" b="1" dirty="0" smtClean="0">
                <a:solidFill>
                  <a:srgbClr val="0000FF"/>
                </a:solidFill>
              </a:rPr>
              <a:t>  -</a:t>
            </a:r>
            <a:r>
              <a:rPr lang="en-US" sz="2400" dirty="0" smtClean="0"/>
              <a:t>heads of five metatarsals posses six weight bearing points</a:t>
            </a:r>
          </a:p>
          <a:p>
            <a:r>
              <a:rPr lang="en-US" sz="2400" b="1" dirty="0" smtClean="0">
                <a:solidFill>
                  <a:srgbClr val="0000FF"/>
                </a:solidFill>
              </a:rPr>
              <a:t>Arched foot acts as a segmental level</a:t>
            </a:r>
          </a:p>
          <a:p>
            <a:r>
              <a:rPr lang="en-US" sz="2400" b="1" dirty="0" smtClean="0">
                <a:solidFill>
                  <a:srgbClr val="0000FF"/>
                </a:solidFill>
              </a:rPr>
              <a:t>Plantar concavity prevents compression of neurovascular structures of the foot</a:t>
            </a:r>
          </a:p>
          <a:p>
            <a:r>
              <a:rPr lang="en-US" sz="2400" b="1" dirty="0" smtClean="0">
                <a:solidFill>
                  <a:srgbClr val="0000FF"/>
                </a:solidFill>
              </a:rPr>
              <a:t>Arched foot is dynamic and pliable</a:t>
            </a:r>
          </a:p>
          <a:p>
            <a:r>
              <a:rPr lang="en-US" sz="2400" b="1" dirty="0" smtClean="0">
                <a:solidFill>
                  <a:srgbClr val="0000FF"/>
                </a:solidFill>
              </a:rPr>
              <a:t>Invertors and </a:t>
            </a:r>
            <a:r>
              <a:rPr lang="en-US" sz="2400" b="1" dirty="0" err="1" smtClean="0">
                <a:solidFill>
                  <a:srgbClr val="0000FF"/>
                </a:solidFill>
              </a:rPr>
              <a:t>evertors</a:t>
            </a:r>
            <a:r>
              <a:rPr lang="en-US" sz="2400" b="1" dirty="0" smtClean="0">
                <a:solidFill>
                  <a:srgbClr val="0000FF"/>
                </a:solidFill>
              </a:rPr>
              <a:t> help in shifting weight distribution</a:t>
            </a:r>
            <a:endParaRPr lang="en-IN" sz="2400" b="1" dirty="0">
              <a:solidFill>
                <a:srgbClr val="0000FF"/>
              </a:solidFill>
            </a:endParaRPr>
          </a:p>
        </p:txBody>
      </p:sp>
      <p:pic>
        <p:nvPicPr>
          <p:cNvPr id="5" name="Content Placeholder 4" descr="Anatomical model of a normal human foot"/>
          <p:cNvPicPr>
            <a:picLocks noGrp="1"/>
          </p:cNvPicPr>
          <p:nvPr>
            <p:ph sz="half" idx="2"/>
          </p:nvPr>
        </p:nvPicPr>
        <p:blipFill>
          <a:blip r:embed="rId2" cstate="print"/>
          <a:srcRect/>
          <a:stretch>
            <a:fillRect/>
          </a:stretch>
        </p:blipFill>
        <p:spPr bwMode="auto">
          <a:xfrm>
            <a:off x="5429256" y="1071546"/>
            <a:ext cx="3000396" cy="17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786447" y="2857496"/>
            <a:ext cx="2000264" cy="461665"/>
          </a:xfrm>
          <a:prstGeom prst="rect">
            <a:avLst/>
          </a:prstGeom>
        </p:spPr>
        <p:txBody>
          <a:bodyPr wrap="square">
            <a:spAutoFit/>
          </a:bodyPr>
          <a:lstStyle/>
          <a:p>
            <a:r>
              <a:rPr lang="en-IN" sz="2400" b="1" dirty="0" smtClean="0"/>
              <a:t>Normal Foot                                         </a:t>
            </a:r>
            <a:endParaRPr lang="en-IN" sz="2400" b="1" dirty="0"/>
          </a:p>
        </p:txBody>
      </p:sp>
      <p:pic>
        <p:nvPicPr>
          <p:cNvPr id="7" name="Picture 4" descr="foot print"/>
          <p:cNvPicPr>
            <a:picLocks noChangeAspect="1" noChangeArrowheads="1"/>
          </p:cNvPicPr>
          <p:nvPr/>
        </p:nvPicPr>
        <p:blipFill>
          <a:blip r:embed="rId3" cstate="print"/>
          <a:srcRect/>
          <a:stretch>
            <a:fillRect/>
          </a:stretch>
        </p:blipFill>
        <p:spPr bwMode="auto">
          <a:xfrm>
            <a:off x="7489854" y="3500438"/>
            <a:ext cx="1225550" cy="2282825"/>
          </a:xfrm>
          <a:prstGeom prst="rect">
            <a:avLst/>
          </a:prstGeom>
          <a:noFill/>
        </p:spPr>
      </p:pic>
      <p:sp>
        <p:nvSpPr>
          <p:cNvPr id="8" name="Rectangle 7"/>
          <p:cNvSpPr/>
          <p:nvPr/>
        </p:nvSpPr>
        <p:spPr>
          <a:xfrm>
            <a:off x="7429520" y="5857892"/>
            <a:ext cx="1571636" cy="461665"/>
          </a:xfrm>
          <a:prstGeom prst="rect">
            <a:avLst/>
          </a:prstGeom>
        </p:spPr>
        <p:txBody>
          <a:bodyPr wrap="square">
            <a:spAutoFit/>
          </a:bodyPr>
          <a:lstStyle/>
          <a:p>
            <a:r>
              <a:rPr lang="en-US" sz="2400" b="1" dirty="0" smtClean="0"/>
              <a:t>Foot print</a:t>
            </a:r>
            <a:endParaRPr lang="en-IN" sz="2400" dirty="0"/>
          </a:p>
        </p:txBody>
      </p:sp>
      <p:pic>
        <p:nvPicPr>
          <p:cNvPr id="9" name="Picture 5" descr="ScannedImage-86"/>
          <p:cNvPicPr>
            <a:picLocks noChangeAspect="1" noChangeArrowheads="1"/>
          </p:cNvPicPr>
          <p:nvPr/>
        </p:nvPicPr>
        <p:blipFill>
          <a:blip r:embed="rId4" cstate="print">
            <a:lum contrast="10000"/>
          </a:blip>
          <a:srcRect r="55769" b="50580"/>
          <a:stretch>
            <a:fillRect/>
          </a:stretch>
        </p:blipFill>
        <p:spPr bwMode="auto">
          <a:xfrm>
            <a:off x="4389833" y="3500438"/>
            <a:ext cx="3039687"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3600" b="1" dirty="0" smtClean="0">
                <a:solidFill>
                  <a:srgbClr val="C00000"/>
                </a:solidFill>
              </a:rPr>
              <a:t>MEDIAL LONGITUDNAL ARCH</a:t>
            </a:r>
            <a:endParaRPr lang="en-IN" sz="3600" b="1" dirty="0">
              <a:solidFill>
                <a:srgbClr val="C00000"/>
              </a:solidFill>
            </a:endParaRPr>
          </a:p>
        </p:txBody>
      </p:sp>
      <p:sp>
        <p:nvSpPr>
          <p:cNvPr id="3" name="Content Placeholder 2"/>
          <p:cNvSpPr>
            <a:spLocks noGrp="1"/>
          </p:cNvSpPr>
          <p:nvPr>
            <p:ph sz="half" idx="1"/>
          </p:nvPr>
        </p:nvSpPr>
        <p:spPr>
          <a:xfrm>
            <a:off x="0" y="1142984"/>
            <a:ext cx="4714876" cy="5715016"/>
          </a:xfrm>
        </p:spPr>
        <p:txBody>
          <a:bodyPr/>
          <a:lstStyle/>
          <a:p>
            <a:r>
              <a:rPr lang="en-US" sz="2600" b="1" dirty="0" smtClean="0">
                <a:solidFill>
                  <a:srgbClr val="0000FF"/>
                </a:solidFill>
              </a:rPr>
              <a:t>Summit</a:t>
            </a:r>
          </a:p>
          <a:p>
            <a:pPr>
              <a:buNone/>
            </a:pPr>
            <a:r>
              <a:rPr lang="en-US" dirty="0" smtClean="0"/>
              <a:t>   -</a:t>
            </a:r>
            <a:r>
              <a:rPr lang="en-US" sz="2400" dirty="0" err="1" smtClean="0"/>
              <a:t>trochlear</a:t>
            </a:r>
            <a:r>
              <a:rPr lang="en-US" sz="2400" dirty="0" smtClean="0"/>
              <a:t> surface of talus</a:t>
            </a:r>
          </a:p>
          <a:p>
            <a:r>
              <a:rPr lang="en-US" sz="2600" b="1" dirty="0" smtClean="0">
                <a:solidFill>
                  <a:srgbClr val="0000FF"/>
                </a:solidFill>
              </a:rPr>
              <a:t>Anterior pillar</a:t>
            </a:r>
          </a:p>
          <a:p>
            <a:pPr>
              <a:buNone/>
            </a:pPr>
            <a:r>
              <a:rPr lang="en-US" sz="2600" b="1" dirty="0" smtClean="0">
                <a:solidFill>
                  <a:srgbClr val="0000FF"/>
                </a:solidFill>
              </a:rPr>
              <a:t>   -</a:t>
            </a:r>
            <a:r>
              <a:rPr lang="en-US" sz="2400" dirty="0" smtClean="0"/>
              <a:t>heads of medial three metatarsals</a:t>
            </a:r>
          </a:p>
          <a:p>
            <a:r>
              <a:rPr lang="en-US" sz="2600" b="1" dirty="0" smtClean="0">
                <a:solidFill>
                  <a:srgbClr val="0000FF"/>
                </a:solidFill>
              </a:rPr>
              <a:t>Posterior</a:t>
            </a:r>
            <a:r>
              <a:rPr lang="en-US" sz="2600" b="1" dirty="0" smtClean="0"/>
              <a:t> </a:t>
            </a:r>
            <a:r>
              <a:rPr lang="en-US" sz="2600" b="1" dirty="0" smtClean="0">
                <a:solidFill>
                  <a:srgbClr val="0000FF"/>
                </a:solidFill>
              </a:rPr>
              <a:t>pillar</a:t>
            </a:r>
          </a:p>
          <a:p>
            <a:pPr>
              <a:buNone/>
            </a:pPr>
            <a:r>
              <a:rPr lang="en-US" sz="2400" dirty="0" smtClean="0"/>
              <a:t>   - medial tubercle of </a:t>
            </a:r>
            <a:r>
              <a:rPr lang="en-US" sz="2400" dirty="0" err="1" smtClean="0"/>
              <a:t>calcaneus</a:t>
            </a:r>
            <a:endParaRPr lang="en-US" sz="2400" dirty="0" smtClean="0"/>
          </a:p>
          <a:p>
            <a:r>
              <a:rPr lang="en-US" sz="2600" b="1" dirty="0" smtClean="0">
                <a:solidFill>
                  <a:srgbClr val="0000FF"/>
                </a:solidFill>
              </a:rPr>
              <a:t>Vulnerable part of arch</a:t>
            </a:r>
          </a:p>
          <a:p>
            <a:pPr>
              <a:buNone/>
            </a:pPr>
            <a:r>
              <a:rPr lang="en-US" sz="2400" dirty="0" smtClean="0"/>
              <a:t>   - head of talus (keystone)</a:t>
            </a:r>
          </a:p>
          <a:p>
            <a:r>
              <a:rPr lang="en-US" sz="2600" b="1" dirty="0" smtClean="0">
                <a:solidFill>
                  <a:srgbClr val="0000FF"/>
                </a:solidFill>
              </a:rPr>
              <a:t>Characteristic feature of arch</a:t>
            </a:r>
          </a:p>
          <a:p>
            <a:pPr>
              <a:buNone/>
            </a:pPr>
            <a:r>
              <a:rPr lang="en-US" sz="2400" dirty="0" smtClean="0"/>
              <a:t>   - resiliency</a:t>
            </a:r>
            <a:endParaRPr lang="en-IN" sz="2400" dirty="0"/>
          </a:p>
        </p:txBody>
      </p:sp>
      <p:pic>
        <p:nvPicPr>
          <p:cNvPr id="5" name="Content Placeholder 4" descr="medial longitudinal arch"/>
          <p:cNvPicPr>
            <a:picLocks noGrp="1" noChangeAspect="1" noChangeArrowheads="1"/>
          </p:cNvPicPr>
          <p:nvPr>
            <p:ph sz="half" idx="2"/>
          </p:nvPr>
        </p:nvPicPr>
        <p:blipFill>
          <a:blip r:embed="rId2" cstate="print"/>
          <a:srcRect/>
          <a:stretch>
            <a:fillRect/>
          </a:stretch>
        </p:blipFill>
        <p:spPr bwMode="auto">
          <a:xfrm>
            <a:off x="4714875" y="1614472"/>
            <a:ext cx="4143405" cy="1988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medial arch 3"/>
          <p:cNvPicPr>
            <a:picLocks noChangeAspect="1" noChangeArrowheads="1"/>
          </p:cNvPicPr>
          <p:nvPr/>
        </p:nvPicPr>
        <p:blipFill>
          <a:blip r:embed="rId3" cstate="print"/>
          <a:srcRect l="24298"/>
          <a:stretch>
            <a:fillRect/>
          </a:stretch>
        </p:blipFill>
        <p:spPr bwMode="auto">
          <a:xfrm>
            <a:off x="4714876" y="4357694"/>
            <a:ext cx="4214810"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85794"/>
          </a:xfrm>
        </p:spPr>
        <p:txBody>
          <a:bodyPr>
            <a:normAutofit/>
          </a:bodyPr>
          <a:lstStyle/>
          <a:p>
            <a:pPr algn="l"/>
            <a:r>
              <a:rPr lang="en-US" sz="3600" b="1" dirty="0" smtClean="0">
                <a:solidFill>
                  <a:srgbClr val="0000FF"/>
                </a:solidFill>
              </a:rPr>
              <a:t>FACTORS MAINTINING MEDIAL ARCH</a:t>
            </a:r>
            <a:endParaRPr lang="en-IN" sz="3600" b="1" dirty="0">
              <a:solidFill>
                <a:srgbClr val="0000FF"/>
              </a:solidFill>
            </a:endParaRPr>
          </a:p>
        </p:txBody>
      </p:sp>
      <p:sp>
        <p:nvSpPr>
          <p:cNvPr id="3" name="Content Placeholder 2"/>
          <p:cNvSpPr>
            <a:spLocks noGrp="1"/>
          </p:cNvSpPr>
          <p:nvPr>
            <p:ph sz="half" idx="1"/>
          </p:nvPr>
        </p:nvSpPr>
        <p:spPr>
          <a:xfrm>
            <a:off x="0" y="785794"/>
            <a:ext cx="4495800" cy="6072206"/>
          </a:xfrm>
        </p:spPr>
        <p:txBody>
          <a:bodyPr>
            <a:normAutofit fontScale="92500" lnSpcReduction="10000"/>
          </a:bodyPr>
          <a:lstStyle/>
          <a:p>
            <a:r>
              <a:rPr lang="en-US" sz="2600" b="1" i="1" dirty="0" smtClean="0">
                <a:solidFill>
                  <a:srgbClr val="0000FF"/>
                </a:solidFill>
                <a:latin typeface="Times New Roman" pitchFamily="18" charset="0"/>
              </a:rPr>
              <a:t>Shape of bones</a:t>
            </a:r>
          </a:p>
          <a:p>
            <a:pPr>
              <a:buNone/>
            </a:pPr>
            <a:r>
              <a:rPr lang="en-US" sz="2400" dirty="0" smtClean="0">
                <a:latin typeface="Times New Roman" pitchFamily="18" charset="0"/>
              </a:rPr>
              <a:t>   - </a:t>
            </a:r>
            <a:r>
              <a:rPr lang="en-US" sz="2400" dirty="0" smtClean="0">
                <a:cs typeface="Calibri" pitchFamily="34" charset="0"/>
              </a:rPr>
              <a:t>wedge shaped bones</a:t>
            </a:r>
          </a:p>
          <a:p>
            <a:pPr>
              <a:buNone/>
            </a:pPr>
            <a:r>
              <a:rPr lang="en-US" sz="2400" dirty="0" smtClean="0"/>
              <a:t>   - keystone (head of talus)</a:t>
            </a:r>
          </a:p>
          <a:p>
            <a:r>
              <a:rPr lang="en-US" sz="2600" b="1" i="1" dirty="0" smtClean="0">
                <a:solidFill>
                  <a:srgbClr val="0000FF"/>
                </a:solidFill>
                <a:latin typeface="Times New Roman" pitchFamily="18" charset="0"/>
              </a:rPr>
              <a:t>Staples</a:t>
            </a:r>
          </a:p>
          <a:p>
            <a:pPr>
              <a:buNone/>
            </a:pPr>
            <a:r>
              <a:rPr lang="en-US" sz="2600" b="1" i="1" dirty="0" smtClean="0">
                <a:solidFill>
                  <a:srgbClr val="0000FF"/>
                </a:solidFill>
                <a:latin typeface="Times New Roman" pitchFamily="18" charset="0"/>
              </a:rPr>
              <a:t>  </a:t>
            </a:r>
            <a:r>
              <a:rPr lang="en-US" sz="2400" dirty="0" smtClean="0">
                <a:solidFill>
                  <a:srgbClr val="0000FF"/>
                </a:solidFill>
                <a:cs typeface="Calibri" pitchFamily="34" charset="0"/>
              </a:rPr>
              <a:t>- </a:t>
            </a:r>
            <a:r>
              <a:rPr lang="en-US" sz="2400" dirty="0" smtClean="0">
                <a:cs typeface="Calibri" pitchFamily="34" charset="0"/>
              </a:rPr>
              <a:t>plantar ligaments</a:t>
            </a:r>
          </a:p>
          <a:p>
            <a:pPr>
              <a:buNone/>
            </a:pPr>
            <a:r>
              <a:rPr lang="en-US" sz="2400" dirty="0" smtClean="0">
                <a:cs typeface="Calibri" pitchFamily="34" charset="0"/>
              </a:rPr>
              <a:t>   - most important plantar </a:t>
            </a:r>
            <a:r>
              <a:rPr lang="en-US" sz="2400" dirty="0" err="1" smtClean="0">
                <a:cs typeface="Calibri" pitchFamily="34" charset="0"/>
              </a:rPr>
              <a:t>calcaneonavicular</a:t>
            </a:r>
            <a:r>
              <a:rPr lang="en-US" sz="2400" dirty="0" smtClean="0">
                <a:cs typeface="Calibri" pitchFamily="34" charset="0"/>
              </a:rPr>
              <a:t> (</a:t>
            </a:r>
            <a:r>
              <a:rPr lang="en-US" sz="2400" b="1" dirty="0" smtClean="0">
                <a:cs typeface="Calibri" pitchFamily="34" charset="0"/>
              </a:rPr>
              <a:t>spring ligament)</a:t>
            </a:r>
            <a:endParaRPr lang="en-US" sz="2600" b="1" i="1" dirty="0" smtClean="0">
              <a:solidFill>
                <a:srgbClr val="0000FF"/>
              </a:solidFill>
            </a:endParaRPr>
          </a:p>
          <a:p>
            <a:r>
              <a:rPr lang="en-US" sz="2600" b="1" i="1" dirty="0" smtClean="0">
                <a:solidFill>
                  <a:srgbClr val="0000FF"/>
                </a:solidFill>
                <a:latin typeface="Times New Roman" pitchFamily="18" charset="0"/>
              </a:rPr>
              <a:t>Tie beam</a:t>
            </a:r>
          </a:p>
          <a:p>
            <a:pPr>
              <a:buNone/>
            </a:pPr>
            <a:r>
              <a:rPr lang="en-US" sz="2400" b="1" dirty="0" smtClean="0"/>
              <a:t>   - </a:t>
            </a:r>
            <a:r>
              <a:rPr lang="en-US" sz="2400" dirty="0" smtClean="0"/>
              <a:t>plantar </a:t>
            </a:r>
            <a:r>
              <a:rPr lang="en-US" sz="2400" dirty="0" err="1" smtClean="0"/>
              <a:t>aponeurosis</a:t>
            </a:r>
            <a:r>
              <a:rPr lang="en-US" sz="2400" dirty="0" smtClean="0"/>
              <a:t>, abductor </a:t>
            </a:r>
            <a:r>
              <a:rPr lang="en-US" sz="2400" dirty="0" err="1" smtClean="0"/>
              <a:t>hallucis</a:t>
            </a:r>
            <a:r>
              <a:rPr lang="en-US" sz="2400" dirty="0" smtClean="0"/>
              <a:t>, flexor </a:t>
            </a:r>
            <a:r>
              <a:rPr lang="en-US" sz="2400" dirty="0" err="1" smtClean="0"/>
              <a:t>hallucis</a:t>
            </a:r>
            <a:r>
              <a:rPr lang="en-US" sz="2400" dirty="0" smtClean="0"/>
              <a:t> </a:t>
            </a:r>
            <a:r>
              <a:rPr lang="en-US" sz="2400" dirty="0" err="1" smtClean="0"/>
              <a:t>longus</a:t>
            </a:r>
            <a:r>
              <a:rPr lang="en-US" sz="2400" dirty="0" smtClean="0"/>
              <a:t> and </a:t>
            </a:r>
            <a:r>
              <a:rPr lang="en-US" sz="2400" dirty="0" err="1" smtClean="0"/>
              <a:t>brevis</a:t>
            </a:r>
            <a:r>
              <a:rPr lang="en-US" sz="2400" dirty="0" smtClean="0"/>
              <a:t> tendon, medial part of flexor </a:t>
            </a:r>
            <a:r>
              <a:rPr lang="en-US" sz="2400" dirty="0" err="1" smtClean="0"/>
              <a:t>digitorum</a:t>
            </a:r>
            <a:r>
              <a:rPr lang="en-US" sz="2400" dirty="0" smtClean="0"/>
              <a:t>  </a:t>
            </a:r>
            <a:r>
              <a:rPr lang="en-US" sz="2400" dirty="0" err="1" smtClean="0"/>
              <a:t>longus</a:t>
            </a:r>
            <a:r>
              <a:rPr lang="en-US" sz="2400" dirty="0" smtClean="0"/>
              <a:t> and </a:t>
            </a:r>
            <a:r>
              <a:rPr lang="en-US" sz="2400" dirty="0" err="1" smtClean="0"/>
              <a:t>brevis</a:t>
            </a:r>
            <a:endParaRPr lang="en-US" sz="2400" dirty="0" smtClean="0"/>
          </a:p>
          <a:p>
            <a:r>
              <a:rPr lang="en-US" sz="2600" b="1" i="1" dirty="0" smtClean="0">
                <a:solidFill>
                  <a:srgbClr val="0000FF"/>
                </a:solidFill>
                <a:latin typeface="Times New Roman" pitchFamily="18" charset="0"/>
              </a:rPr>
              <a:t>Slings</a:t>
            </a:r>
          </a:p>
          <a:p>
            <a:pPr>
              <a:buNone/>
            </a:pPr>
            <a:r>
              <a:rPr lang="en-US" sz="2600" b="1" i="1" dirty="0" smtClean="0">
                <a:solidFill>
                  <a:srgbClr val="0000FF"/>
                </a:solidFill>
                <a:latin typeface="Times New Roman" pitchFamily="18" charset="0"/>
              </a:rPr>
              <a:t>   - </a:t>
            </a:r>
            <a:r>
              <a:rPr lang="en-US" sz="2400" dirty="0" err="1" smtClean="0">
                <a:cs typeface="Calibri" pitchFamily="34" charset="0"/>
              </a:rPr>
              <a:t>tibialis</a:t>
            </a:r>
            <a:r>
              <a:rPr lang="en-US" sz="2400" dirty="0" smtClean="0">
                <a:cs typeface="Calibri" pitchFamily="34" charset="0"/>
              </a:rPr>
              <a:t> anterior tendon, deltoid ligament and </a:t>
            </a:r>
            <a:r>
              <a:rPr lang="en-US" sz="2400" dirty="0" err="1" smtClean="0">
                <a:cs typeface="Calibri" pitchFamily="34" charset="0"/>
              </a:rPr>
              <a:t>tibialis</a:t>
            </a:r>
            <a:r>
              <a:rPr lang="en-US" sz="2400" dirty="0" smtClean="0">
                <a:cs typeface="Calibri" pitchFamily="34" charset="0"/>
              </a:rPr>
              <a:t> posterior tendon</a:t>
            </a:r>
            <a:endParaRPr lang="en-US" sz="2400" b="1" i="1" dirty="0" smtClean="0">
              <a:cs typeface="Calibri" pitchFamily="34" charset="0"/>
            </a:endParaRPr>
          </a:p>
          <a:p>
            <a:endParaRPr lang="en-US" sz="2600" b="1" i="1" dirty="0" smtClean="0">
              <a:solidFill>
                <a:srgbClr val="0000FF"/>
              </a:solidFill>
              <a:latin typeface="Times New Roman" pitchFamily="18" charset="0"/>
            </a:endParaRPr>
          </a:p>
          <a:p>
            <a:endParaRPr lang="en-IN" sz="2400" dirty="0"/>
          </a:p>
        </p:txBody>
      </p:sp>
      <p:pic>
        <p:nvPicPr>
          <p:cNvPr id="5" name="Content Placeholder 4" descr="planter aponeurosis"/>
          <p:cNvPicPr>
            <a:picLocks noGrp="1" noChangeAspect="1" noChangeArrowheads="1"/>
          </p:cNvPicPr>
          <p:nvPr>
            <p:ph sz="half" idx="2"/>
          </p:nvPr>
        </p:nvPicPr>
        <p:blipFill>
          <a:blip r:embed="rId2" cstate="print"/>
          <a:srcRect/>
          <a:stretch>
            <a:fillRect/>
          </a:stretch>
        </p:blipFill>
        <p:spPr bwMode="auto">
          <a:xfrm>
            <a:off x="6715140" y="642918"/>
            <a:ext cx="2071702" cy="3463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ligaments"/>
          <p:cNvPicPr>
            <a:picLocks noChangeAspect="1" noChangeArrowheads="1"/>
          </p:cNvPicPr>
          <p:nvPr/>
        </p:nvPicPr>
        <p:blipFill>
          <a:blip r:embed="rId3" cstate="print"/>
          <a:srcRect/>
          <a:stretch>
            <a:fillRect/>
          </a:stretch>
        </p:blipFill>
        <p:spPr bwMode="auto">
          <a:xfrm>
            <a:off x="4357686" y="776052"/>
            <a:ext cx="2071702" cy="3295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support"/>
          <p:cNvPicPr>
            <a:picLocks noChangeAspect="1" noChangeArrowheads="1"/>
          </p:cNvPicPr>
          <p:nvPr/>
        </p:nvPicPr>
        <p:blipFill>
          <a:blip r:embed="rId4" cstate="print"/>
          <a:srcRect/>
          <a:stretch>
            <a:fillRect/>
          </a:stretch>
        </p:blipFill>
        <p:spPr bwMode="auto">
          <a:xfrm>
            <a:off x="4572000" y="4349274"/>
            <a:ext cx="4214842" cy="2339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rmAutofit/>
          </a:bodyPr>
          <a:lstStyle/>
          <a:p>
            <a:r>
              <a:rPr lang="en-US" sz="3600" b="1" dirty="0" smtClean="0">
                <a:solidFill>
                  <a:srgbClr val="C00000"/>
                </a:solidFill>
              </a:rPr>
              <a:t>LATERAL LONGITUDNAL ARCH</a:t>
            </a:r>
            <a:endParaRPr lang="en-IN" sz="3600" dirty="0"/>
          </a:p>
        </p:txBody>
      </p:sp>
      <p:sp>
        <p:nvSpPr>
          <p:cNvPr id="3" name="Content Placeholder 2"/>
          <p:cNvSpPr>
            <a:spLocks noGrp="1"/>
          </p:cNvSpPr>
          <p:nvPr>
            <p:ph sz="half" idx="1"/>
          </p:nvPr>
        </p:nvSpPr>
        <p:spPr>
          <a:xfrm>
            <a:off x="0" y="928670"/>
            <a:ext cx="4495800" cy="5929330"/>
          </a:xfrm>
        </p:spPr>
        <p:txBody>
          <a:bodyPr/>
          <a:lstStyle/>
          <a:p>
            <a:r>
              <a:rPr lang="en-US" sz="2600" b="1" dirty="0" smtClean="0">
                <a:solidFill>
                  <a:srgbClr val="0000FF"/>
                </a:solidFill>
              </a:rPr>
              <a:t>Summit</a:t>
            </a:r>
          </a:p>
          <a:p>
            <a:pPr>
              <a:buNone/>
            </a:pPr>
            <a:r>
              <a:rPr lang="en-US" dirty="0" smtClean="0"/>
              <a:t>   - </a:t>
            </a:r>
            <a:r>
              <a:rPr lang="en-US" sz="2400" dirty="0" err="1" smtClean="0"/>
              <a:t>subtalar</a:t>
            </a:r>
            <a:r>
              <a:rPr lang="en-US" sz="2400" dirty="0" smtClean="0"/>
              <a:t> joint</a:t>
            </a:r>
          </a:p>
          <a:p>
            <a:r>
              <a:rPr lang="en-US" sz="2600" b="1" dirty="0" smtClean="0">
                <a:solidFill>
                  <a:srgbClr val="0000FF"/>
                </a:solidFill>
              </a:rPr>
              <a:t>Anterior pillar</a:t>
            </a:r>
          </a:p>
          <a:p>
            <a:pPr>
              <a:buNone/>
            </a:pPr>
            <a:r>
              <a:rPr lang="en-US" sz="2600" b="1" dirty="0" smtClean="0">
                <a:solidFill>
                  <a:srgbClr val="0000FF"/>
                </a:solidFill>
              </a:rPr>
              <a:t>   </a:t>
            </a:r>
            <a:r>
              <a:rPr lang="en-US" sz="2400" dirty="0" smtClean="0"/>
              <a:t>- head of fourth and fifth metatarsals</a:t>
            </a:r>
          </a:p>
          <a:p>
            <a:r>
              <a:rPr lang="en-US" sz="2600" b="1" dirty="0" smtClean="0">
                <a:solidFill>
                  <a:srgbClr val="0000FF"/>
                </a:solidFill>
              </a:rPr>
              <a:t>Posterior</a:t>
            </a:r>
            <a:r>
              <a:rPr lang="en-US" sz="2600" b="1" dirty="0" smtClean="0"/>
              <a:t> </a:t>
            </a:r>
            <a:r>
              <a:rPr lang="en-US" sz="2600" b="1" dirty="0" smtClean="0">
                <a:solidFill>
                  <a:srgbClr val="0000FF"/>
                </a:solidFill>
              </a:rPr>
              <a:t>pillar</a:t>
            </a:r>
          </a:p>
          <a:p>
            <a:pPr>
              <a:buNone/>
            </a:pPr>
            <a:r>
              <a:rPr lang="en-US" sz="2600" b="1" dirty="0" smtClean="0">
                <a:solidFill>
                  <a:srgbClr val="0000FF"/>
                </a:solidFill>
              </a:rPr>
              <a:t>   - </a:t>
            </a:r>
            <a:r>
              <a:rPr lang="en-US" sz="2400" dirty="0" smtClean="0"/>
              <a:t>medial tubercle of </a:t>
            </a:r>
            <a:r>
              <a:rPr lang="en-US" sz="2400" dirty="0" err="1" smtClean="0"/>
              <a:t>calcaneus</a:t>
            </a:r>
            <a:endParaRPr lang="en-US" sz="2600" b="1" dirty="0" smtClean="0">
              <a:solidFill>
                <a:srgbClr val="0000FF"/>
              </a:solidFill>
            </a:endParaRPr>
          </a:p>
          <a:p>
            <a:r>
              <a:rPr lang="en-US" sz="2400" b="1" dirty="0" smtClean="0">
                <a:solidFill>
                  <a:srgbClr val="0000FF"/>
                </a:solidFill>
              </a:rPr>
              <a:t>Vulnerable part of arch</a:t>
            </a:r>
          </a:p>
          <a:p>
            <a:pPr>
              <a:buNone/>
            </a:pPr>
            <a:r>
              <a:rPr lang="en-US" sz="2400" dirty="0" smtClean="0"/>
              <a:t>   - </a:t>
            </a:r>
            <a:r>
              <a:rPr lang="en-US" sz="2400" dirty="0" err="1" smtClean="0"/>
              <a:t>calcaneocuboid</a:t>
            </a:r>
            <a:r>
              <a:rPr lang="en-US" sz="2400" dirty="0" smtClean="0"/>
              <a:t> joint</a:t>
            </a:r>
          </a:p>
          <a:p>
            <a:r>
              <a:rPr lang="en-US" sz="2600" b="1" dirty="0" smtClean="0">
                <a:solidFill>
                  <a:srgbClr val="0000FF"/>
                </a:solidFill>
              </a:rPr>
              <a:t>Characteristic feature of arch</a:t>
            </a:r>
          </a:p>
          <a:p>
            <a:pPr>
              <a:buNone/>
            </a:pPr>
            <a:r>
              <a:rPr lang="en-US" sz="2600" b="1" dirty="0" smtClean="0">
                <a:solidFill>
                  <a:srgbClr val="0000FF"/>
                </a:solidFill>
              </a:rPr>
              <a:t>   - </a:t>
            </a:r>
            <a:r>
              <a:rPr lang="en-US" sz="2400" dirty="0" smtClean="0"/>
              <a:t>rigidity</a:t>
            </a:r>
          </a:p>
          <a:p>
            <a:pPr>
              <a:buNone/>
            </a:pPr>
            <a:endParaRPr lang="en-IN" sz="2400" dirty="0"/>
          </a:p>
        </p:txBody>
      </p:sp>
      <p:pic>
        <p:nvPicPr>
          <p:cNvPr id="5" name="Content Placeholder 4" descr="lateral arch1"/>
          <p:cNvPicPr>
            <a:picLocks noGrp="1" noChangeAspect="1" noChangeArrowheads="1"/>
          </p:cNvPicPr>
          <p:nvPr>
            <p:ph sz="half" idx="2"/>
          </p:nvPr>
        </p:nvPicPr>
        <p:blipFill>
          <a:blip r:embed="rId2" cstate="print"/>
          <a:srcRect/>
          <a:stretch>
            <a:fillRect/>
          </a:stretch>
        </p:blipFill>
        <p:spPr bwMode="auto">
          <a:xfrm>
            <a:off x="4429124" y="1428736"/>
            <a:ext cx="4229905" cy="222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lateral arch3"/>
          <p:cNvPicPr>
            <a:picLocks noChangeAspect="1" noChangeArrowheads="1"/>
          </p:cNvPicPr>
          <p:nvPr/>
        </p:nvPicPr>
        <p:blipFill>
          <a:blip r:embed="rId3" cstate="print"/>
          <a:srcRect l="20089" r="24665"/>
          <a:stretch>
            <a:fillRect/>
          </a:stretch>
        </p:blipFill>
        <p:spPr bwMode="auto">
          <a:xfrm>
            <a:off x="4694947" y="4214818"/>
            <a:ext cx="4091895"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4"/>
            <a:ext cx="8929718" cy="857256"/>
          </a:xfrm>
        </p:spPr>
        <p:txBody>
          <a:bodyPr>
            <a:normAutofit/>
          </a:bodyPr>
          <a:lstStyle/>
          <a:p>
            <a:pPr algn="l"/>
            <a:r>
              <a:rPr lang="en-US" sz="3600" b="1" dirty="0" smtClean="0">
                <a:solidFill>
                  <a:srgbClr val="0000FF"/>
                </a:solidFill>
              </a:rPr>
              <a:t>FACTORS MAINTINING LATERAL ARCH</a:t>
            </a:r>
            <a:endParaRPr lang="en-IN" sz="3600" dirty="0"/>
          </a:p>
        </p:txBody>
      </p:sp>
      <p:sp>
        <p:nvSpPr>
          <p:cNvPr id="3" name="Content Placeholder 2"/>
          <p:cNvSpPr>
            <a:spLocks noGrp="1"/>
          </p:cNvSpPr>
          <p:nvPr>
            <p:ph sz="half" idx="1"/>
          </p:nvPr>
        </p:nvSpPr>
        <p:spPr>
          <a:xfrm>
            <a:off x="0" y="857232"/>
            <a:ext cx="4643438" cy="6000768"/>
          </a:xfrm>
        </p:spPr>
        <p:txBody>
          <a:bodyPr>
            <a:normAutofit lnSpcReduction="10000"/>
          </a:bodyPr>
          <a:lstStyle/>
          <a:p>
            <a:r>
              <a:rPr lang="en-US" sz="2600" b="1" i="1" dirty="0" smtClean="0">
                <a:solidFill>
                  <a:srgbClr val="0000FF"/>
                </a:solidFill>
                <a:latin typeface="Times New Roman" pitchFamily="18" charset="0"/>
              </a:rPr>
              <a:t>Shape of bones</a:t>
            </a:r>
          </a:p>
          <a:p>
            <a:pPr>
              <a:buNone/>
            </a:pPr>
            <a:r>
              <a:rPr lang="en-US" sz="2600" b="1" i="1" dirty="0" smtClean="0">
                <a:solidFill>
                  <a:srgbClr val="0000FF"/>
                </a:solidFill>
                <a:latin typeface="Times New Roman" pitchFamily="18" charset="0"/>
              </a:rPr>
              <a:t> </a:t>
            </a:r>
            <a:r>
              <a:rPr lang="en-US" sz="2600" b="1" i="1" dirty="0" smtClean="0">
                <a:latin typeface="Times New Roman" pitchFamily="18" charset="0"/>
              </a:rPr>
              <a:t> - </a:t>
            </a:r>
            <a:r>
              <a:rPr lang="en-US" sz="2400" dirty="0" err="1" smtClean="0">
                <a:cs typeface="Calibri" pitchFamily="34" charset="0"/>
              </a:rPr>
              <a:t>calcanean</a:t>
            </a:r>
            <a:r>
              <a:rPr lang="en-US" sz="2400" dirty="0" smtClean="0">
                <a:cs typeface="Calibri" pitchFamily="34" charset="0"/>
              </a:rPr>
              <a:t> angle of </a:t>
            </a:r>
            <a:r>
              <a:rPr lang="en-US" sz="2400" dirty="0" err="1" smtClean="0">
                <a:cs typeface="Calibri" pitchFamily="34" charset="0"/>
              </a:rPr>
              <a:t>cuboid</a:t>
            </a:r>
            <a:r>
              <a:rPr lang="en-US" sz="2400" dirty="0" smtClean="0">
                <a:cs typeface="Calibri" pitchFamily="34" charset="0"/>
              </a:rPr>
              <a:t> maintains upward tilt of </a:t>
            </a:r>
            <a:r>
              <a:rPr lang="en-US" sz="2400" dirty="0" err="1" smtClean="0">
                <a:cs typeface="Calibri" pitchFamily="34" charset="0"/>
              </a:rPr>
              <a:t>calcaneus</a:t>
            </a:r>
            <a:endParaRPr lang="en-US" sz="2400" dirty="0" smtClean="0">
              <a:cs typeface="Calibri" pitchFamily="34" charset="0"/>
            </a:endParaRPr>
          </a:p>
          <a:p>
            <a:r>
              <a:rPr lang="en-US" sz="2600" b="1" i="1" dirty="0" smtClean="0">
                <a:solidFill>
                  <a:srgbClr val="0000FF"/>
                </a:solidFill>
                <a:latin typeface="Times New Roman" pitchFamily="18" charset="0"/>
              </a:rPr>
              <a:t>Staples</a:t>
            </a:r>
          </a:p>
          <a:p>
            <a:pPr>
              <a:buNone/>
            </a:pPr>
            <a:r>
              <a:rPr lang="en-US" sz="2600" b="1" i="1" dirty="0" smtClean="0">
                <a:solidFill>
                  <a:srgbClr val="0000FF"/>
                </a:solidFill>
                <a:latin typeface="Times New Roman" pitchFamily="18" charset="0"/>
              </a:rPr>
              <a:t>  </a:t>
            </a:r>
            <a:r>
              <a:rPr lang="en-US" sz="2600" b="1" i="1" dirty="0" smtClean="0">
                <a:latin typeface="Times New Roman" pitchFamily="18" charset="0"/>
              </a:rPr>
              <a:t> - </a:t>
            </a:r>
            <a:r>
              <a:rPr lang="en-US" sz="2400" dirty="0" smtClean="0">
                <a:cs typeface="Calibri" pitchFamily="34" charset="0"/>
              </a:rPr>
              <a:t>long and short plantar ligaments</a:t>
            </a:r>
          </a:p>
          <a:p>
            <a:r>
              <a:rPr lang="en-US" sz="2600" b="1" i="1" dirty="0" smtClean="0">
                <a:solidFill>
                  <a:srgbClr val="0000FF"/>
                </a:solidFill>
                <a:latin typeface="Times New Roman" pitchFamily="18" charset="0"/>
              </a:rPr>
              <a:t>Tie beam</a:t>
            </a:r>
          </a:p>
          <a:p>
            <a:pPr>
              <a:buNone/>
            </a:pPr>
            <a:r>
              <a:rPr lang="en-US" sz="2600" b="1" i="1" dirty="0" smtClean="0">
                <a:latin typeface="Times New Roman" pitchFamily="18" charset="0"/>
              </a:rPr>
              <a:t>   - </a:t>
            </a:r>
            <a:r>
              <a:rPr lang="en-US" sz="2400" dirty="0" smtClean="0"/>
              <a:t>plantar </a:t>
            </a:r>
            <a:r>
              <a:rPr lang="en-US" sz="2400" dirty="0" err="1" smtClean="0"/>
              <a:t>aponeurosis</a:t>
            </a:r>
            <a:r>
              <a:rPr lang="en-US" sz="2400" dirty="0" smtClean="0"/>
              <a:t>, abductor </a:t>
            </a:r>
            <a:r>
              <a:rPr lang="en-US" sz="2400" dirty="0" err="1" smtClean="0"/>
              <a:t>digiti</a:t>
            </a:r>
            <a:r>
              <a:rPr lang="en-US" sz="2400" dirty="0" smtClean="0"/>
              <a:t> </a:t>
            </a:r>
            <a:r>
              <a:rPr lang="en-US" sz="2400" dirty="0" err="1" smtClean="0"/>
              <a:t>minimi</a:t>
            </a:r>
            <a:r>
              <a:rPr lang="en-US" sz="2400" dirty="0" smtClean="0"/>
              <a:t>, flexor </a:t>
            </a:r>
            <a:r>
              <a:rPr lang="en-US" sz="2400" dirty="0" err="1" smtClean="0"/>
              <a:t>digiti</a:t>
            </a:r>
            <a:r>
              <a:rPr lang="en-US" sz="2400" dirty="0" smtClean="0"/>
              <a:t> </a:t>
            </a:r>
            <a:r>
              <a:rPr lang="en-US" sz="2400" dirty="0" err="1" smtClean="0"/>
              <a:t>minimi</a:t>
            </a:r>
            <a:r>
              <a:rPr lang="en-US" sz="2400" dirty="0" smtClean="0"/>
              <a:t> </a:t>
            </a:r>
            <a:r>
              <a:rPr lang="en-US" sz="2400" dirty="0" err="1" smtClean="0"/>
              <a:t>brevis</a:t>
            </a:r>
            <a:r>
              <a:rPr lang="en-US" sz="2400" dirty="0" smtClean="0"/>
              <a:t>, lateral part of flexor </a:t>
            </a:r>
            <a:r>
              <a:rPr lang="en-US" sz="2400" dirty="0" err="1" smtClean="0"/>
              <a:t>digitorum</a:t>
            </a:r>
            <a:r>
              <a:rPr lang="en-US" sz="2400" dirty="0" smtClean="0"/>
              <a:t> </a:t>
            </a:r>
            <a:r>
              <a:rPr lang="en-US" sz="2400" dirty="0" err="1" smtClean="0"/>
              <a:t>longus</a:t>
            </a:r>
            <a:r>
              <a:rPr lang="en-US" sz="2400" dirty="0" smtClean="0"/>
              <a:t> and </a:t>
            </a:r>
            <a:r>
              <a:rPr lang="en-US" sz="2400" dirty="0" err="1" smtClean="0"/>
              <a:t>brevis</a:t>
            </a:r>
            <a:r>
              <a:rPr lang="en-US" sz="2400" dirty="0" smtClean="0"/>
              <a:t> tendons</a:t>
            </a:r>
          </a:p>
          <a:p>
            <a:r>
              <a:rPr lang="en-US" sz="2400" b="1" i="1" dirty="0" smtClean="0">
                <a:solidFill>
                  <a:srgbClr val="0000FF"/>
                </a:solidFill>
                <a:latin typeface="Times New Roman" pitchFamily="18" charset="0"/>
              </a:rPr>
              <a:t>Slings</a:t>
            </a:r>
          </a:p>
          <a:p>
            <a:pPr>
              <a:buNone/>
            </a:pPr>
            <a:r>
              <a:rPr lang="en-US" sz="2200" dirty="0" smtClean="0"/>
              <a:t>  - </a:t>
            </a:r>
            <a:r>
              <a:rPr lang="en-US" sz="2400" dirty="0" err="1" smtClean="0"/>
              <a:t>Peroneus</a:t>
            </a:r>
            <a:r>
              <a:rPr lang="en-US" sz="2400" dirty="0" smtClean="0"/>
              <a:t> </a:t>
            </a:r>
            <a:r>
              <a:rPr lang="en-US" sz="2400" dirty="0" err="1" smtClean="0"/>
              <a:t>brevis</a:t>
            </a:r>
            <a:r>
              <a:rPr lang="en-US" sz="2400" dirty="0" smtClean="0"/>
              <a:t> , </a:t>
            </a:r>
            <a:r>
              <a:rPr lang="en-US" sz="2400" dirty="0" err="1" smtClean="0"/>
              <a:t>peroneus</a:t>
            </a:r>
            <a:r>
              <a:rPr lang="en-US" sz="2400" dirty="0" smtClean="0"/>
              <a:t> </a:t>
            </a:r>
            <a:r>
              <a:rPr lang="en-US" sz="2400" dirty="0" err="1" smtClean="0"/>
              <a:t>tertius</a:t>
            </a:r>
            <a:r>
              <a:rPr lang="en-US" sz="2400" dirty="0" smtClean="0"/>
              <a:t> and </a:t>
            </a:r>
            <a:r>
              <a:rPr lang="en-US" sz="2400" dirty="0" err="1" smtClean="0"/>
              <a:t>peroneus</a:t>
            </a:r>
            <a:r>
              <a:rPr lang="en-US" sz="2400" dirty="0" smtClean="0"/>
              <a:t> </a:t>
            </a:r>
            <a:r>
              <a:rPr lang="en-US" sz="2400" dirty="0" err="1" smtClean="0"/>
              <a:t>longus</a:t>
            </a:r>
            <a:endParaRPr lang="en-IN" sz="2400" dirty="0"/>
          </a:p>
        </p:txBody>
      </p:sp>
      <p:pic>
        <p:nvPicPr>
          <p:cNvPr id="7" name="Picture 4" descr="ligaments"/>
          <p:cNvPicPr>
            <a:picLocks noGrp="1" noChangeAspect="1" noChangeArrowheads="1"/>
          </p:cNvPicPr>
          <p:nvPr>
            <p:ph sz="half" idx="2"/>
          </p:nvPr>
        </p:nvPicPr>
        <p:blipFill>
          <a:blip r:embed="rId2" cstate="print"/>
          <a:srcRect/>
          <a:stretch>
            <a:fillRect/>
          </a:stretch>
        </p:blipFill>
        <p:spPr bwMode="auto">
          <a:xfrm>
            <a:off x="4500562" y="857232"/>
            <a:ext cx="2143140" cy="3409540"/>
          </a:xfrm>
          <a:prstGeom prst="rect">
            <a:avLst/>
          </a:prstGeom>
          <a:noFill/>
        </p:spPr>
      </p:pic>
      <p:pic>
        <p:nvPicPr>
          <p:cNvPr id="8" name="Content Placeholder 4" descr="planter aponeurosis"/>
          <p:cNvPicPr>
            <a:picLocks noChangeAspect="1" noChangeArrowheads="1"/>
          </p:cNvPicPr>
          <p:nvPr/>
        </p:nvPicPr>
        <p:blipFill>
          <a:blip r:embed="rId3" cstate="print"/>
          <a:srcRect/>
          <a:stretch>
            <a:fillRect/>
          </a:stretch>
        </p:blipFill>
        <p:spPr bwMode="auto">
          <a:xfrm>
            <a:off x="6715140" y="642918"/>
            <a:ext cx="2214578" cy="3702635"/>
          </a:xfrm>
          <a:prstGeom prst="rect">
            <a:avLst/>
          </a:prstGeom>
          <a:noFill/>
        </p:spPr>
      </p:pic>
      <p:pic>
        <p:nvPicPr>
          <p:cNvPr id="9" name="Content Placeholder 5" descr="Ankle ligament anatomy showing both medial and lateral ligaments"/>
          <p:cNvPicPr>
            <a:picLocks/>
          </p:cNvPicPr>
          <p:nvPr/>
        </p:nvPicPr>
        <p:blipFill>
          <a:blip r:embed="rId4" cstate="print"/>
          <a:srcRect l="49259"/>
          <a:stretch>
            <a:fillRect/>
          </a:stretch>
        </p:blipFill>
        <p:spPr bwMode="auto">
          <a:xfrm>
            <a:off x="5072066" y="4286256"/>
            <a:ext cx="3495668"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28670"/>
          </a:xfrm>
        </p:spPr>
        <p:txBody>
          <a:bodyPr>
            <a:normAutofit/>
          </a:bodyPr>
          <a:lstStyle/>
          <a:p>
            <a:r>
              <a:rPr lang="en-US" sz="3600" b="1" dirty="0" smtClean="0">
                <a:solidFill>
                  <a:srgbClr val="C00000"/>
                </a:solidFill>
              </a:rPr>
              <a:t>TRANSVERSE ARCH</a:t>
            </a:r>
            <a:endParaRPr lang="en-IN" sz="3600" dirty="0"/>
          </a:p>
        </p:txBody>
      </p:sp>
      <p:sp>
        <p:nvSpPr>
          <p:cNvPr id="6" name="Content Placeholder 5"/>
          <p:cNvSpPr>
            <a:spLocks noGrp="1"/>
          </p:cNvSpPr>
          <p:nvPr>
            <p:ph sz="half" idx="1"/>
          </p:nvPr>
        </p:nvSpPr>
        <p:spPr>
          <a:xfrm>
            <a:off x="0" y="1000108"/>
            <a:ext cx="4495800" cy="5643602"/>
          </a:xfrm>
        </p:spPr>
        <p:txBody>
          <a:bodyPr>
            <a:normAutofit/>
          </a:bodyPr>
          <a:lstStyle/>
          <a:p>
            <a:pPr>
              <a:lnSpc>
                <a:spcPct val="90000"/>
              </a:lnSpc>
              <a:buFontTx/>
              <a:buNone/>
            </a:pPr>
            <a:r>
              <a:rPr lang="en-US" sz="2600" b="1" dirty="0" smtClean="0">
                <a:solidFill>
                  <a:srgbClr val="0000FF"/>
                </a:solidFill>
              </a:rPr>
              <a:t>Anterior transverse arch</a:t>
            </a:r>
          </a:p>
          <a:p>
            <a:pPr>
              <a:lnSpc>
                <a:spcPct val="90000"/>
              </a:lnSpc>
            </a:pPr>
            <a:r>
              <a:rPr lang="en-US" sz="2400" dirty="0" smtClean="0"/>
              <a:t>is formed by heads of the five metatarsal bones </a:t>
            </a:r>
          </a:p>
          <a:p>
            <a:pPr>
              <a:lnSpc>
                <a:spcPct val="90000"/>
              </a:lnSpc>
            </a:pPr>
            <a:r>
              <a:rPr lang="en-US" sz="2400" dirty="0" smtClean="0"/>
              <a:t>is complete</a:t>
            </a:r>
          </a:p>
          <a:p>
            <a:pPr>
              <a:lnSpc>
                <a:spcPct val="90000"/>
              </a:lnSpc>
              <a:buFontTx/>
              <a:buNone/>
            </a:pPr>
            <a:endParaRPr lang="en-US" sz="2400" b="1" dirty="0" smtClean="0">
              <a:latin typeface="Times New Roman" pitchFamily="18" charset="0"/>
            </a:endParaRPr>
          </a:p>
          <a:p>
            <a:pPr>
              <a:lnSpc>
                <a:spcPct val="90000"/>
              </a:lnSpc>
              <a:buFontTx/>
              <a:buNone/>
            </a:pPr>
            <a:r>
              <a:rPr lang="en-US" sz="2600" b="1" dirty="0" smtClean="0">
                <a:solidFill>
                  <a:srgbClr val="0000FF"/>
                </a:solidFill>
              </a:rPr>
              <a:t>Posterior transverse arch</a:t>
            </a:r>
          </a:p>
          <a:p>
            <a:pPr>
              <a:lnSpc>
                <a:spcPct val="90000"/>
              </a:lnSpc>
            </a:pPr>
            <a:r>
              <a:rPr lang="en-US" sz="2400" dirty="0" smtClean="0"/>
              <a:t>is formed by greater parts of tarsus &amp; metatarsus</a:t>
            </a:r>
          </a:p>
          <a:p>
            <a:pPr>
              <a:lnSpc>
                <a:spcPct val="90000"/>
              </a:lnSpc>
            </a:pPr>
            <a:r>
              <a:rPr lang="en-US" sz="2400" dirty="0" smtClean="0"/>
              <a:t>is incomplete – only the lateral end comes in contact with the ground</a:t>
            </a:r>
          </a:p>
          <a:p>
            <a:endParaRPr lang="en-US" sz="2400" dirty="0" smtClean="0"/>
          </a:p>
        </p:txBody>
      </p:sp>
      <p:pic>
        <p:nvPicPr>
          <p:cNvPr id="8" name="Picture 4" descr="transverse arch"/>
          <p:cNvPicPr>
            <a:picLocks noGrp="1" noChangeAspect="1" noChangeArrowheads="1"/>
          </p:cNvPicPr>
          <p:nvPr>
            <p:ph sz="half" idx="2"/>
          </p:nvPr>
        </p:nvPicPr>
        <p:blipFill>
          <a:blip r:embed="rId2" cstate="print"/>
          <a:srcRect/>
          <a:stretch>
            <a:fillRect/>
          </a:stretch>
        </p:blipFill>
        <p:spPr bwMode="auto">
          <a:xfrm>
            <a:off x="5034475" y="1214422"/>
            <a:ext cx="2940802" cy="2068364"/>
          </a:xfrm>
          <a:prstGeom prst="rect">
            <a:avLst/>
          </a:prstGeom>
          <a:noFill/>
        </p:spPr>
      </p:pic>
      <p:pic>
        <p:nvPicPr>
          <p:cNvPr id="9" name="Picture 5" descr="Diagram of tranverse section through foot"/>
          <p:cNvPicPr>
            <a:picLocks noChangeAspect="1" noChangeArrowheads="1"/>
          </p:cNvPicPr>
          <p:nvPr/>
        </p:nvPicPr>
        <p:blipFill>
          <a:blip r:embed="rId3" cstate="print"/>
          <a:srcRect/>
          <a:stretch>
            <a:fillRect/>
          </a:stretch>
        </p:blipFill>
        <p:spPr bwMode="auto">
          <a:xfrm>
            <a:off x="5214942" y="3571876"/>
            <a:ext cx="2628900" cy="17621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85794"/>
          </a:xfrm>
        </p:spPr>
        <p:txBody>
          <a:bodyPr>
            <a:normAutofit/>
          </a:bodyPr>
          <a:lstStyle/>
          <a:p>
            <a:pPr algn="l"/>
            <a:r>
              <a:rPr lang="en-US" sz="3600" b="1" dirty="0" smtClean="0">
                <a:solidFill>
                  <a:srgbClr val="0000FF"/>
                </a:solidFill>
              </a:rPr>
              <a:t>FACTORS MAINTINING TRANSVERSE ARCH</a:t>
            </a:r>
            <a:endParaRPr lang="en-IN" sz="3600" dirty="0"/>
          </a:p>
        </p:txBody>
      </p:sp>
      <p:sp>
        <p:nvSpPr>
          <p:cNvPr id="3" name="Content Placeholder 2"/>
          <p:cNvSpPr>
            <a:spLocks noGrp="1"/>
          </p:cNvSpPr>
          <p:nvPr>
            <p:ph sz="half" idx="1"/>
          </p:nvPr>
        </p:nvSpPr>
        <p:spPr>
          <a:xfrm>
            <a:off x="0" y="714356"/>
            <a:ext cx="4786314" cy="6143644"/>
          </a:xfrm>
        </p:spPr>
        <p:txBody>
          <a:bodyPr>
            <a:normAutofit lnSpcReduction="10000"/>
          </a:bodyPr>
          <a:lstStyle/>
          <a:p>
            <a:r>
              <a:rPr lang="en-US" sz="2600" b="1" i="1" dirty="0" smtClean="0">
                <a:solidFill>
                  <a:srgbClr val="0000FF"/>
                </a:solidFill>
                <a:latin typeface="Times New Roman" pitchFamily="18" charset="0"/>
              </a:rPr>
              <a:t>Shape of bones</a:t>
            </a:r>
          </a:p>
          <a:p>
            <a:pPr>
              <a:buNone/>
            </a:pPr>
            <a:r>
              <a:rPr lang="en-US" dirty="0" smtClean="0"/>
              <a:t>   - </a:t>
            </a:r>
            <a:r>
              <a:rPr lang="en-US" sz="2400" dirty="0" smtClean="0"/>
              <a:t>wedge shaped cuneiforms and bases of middle three metatarsals</a:t>
            </a:r>
          </a:p>
          <a:p>
            <a:r>
              <a:rPr lang="en-US" sz="2400" b="1" i="1" dirty="0" smtClean="0">
                <a:solidFill>
                  <a:srgbClr val="0000FF"/>
                </a:solidFill>
                <a:latin typeface="Times New Roman" pitchFamily="18" charset="0"/>
              </a:rPr>
              <a:t>Staples</a:t>
            </a:r>
          </a:p>
          <a:p>
            <a:pPr>
              <a:buNone/>
            </a:pPr>
            <a:r>
              <a:rPr lang="en-US" sz="2400" dirty="0" smtClean="0"/>
              <a:t>   - deep transverse ligaments, intrinsic plantar ligaments, dorsal </a:t>
            </a:r>
            <a:r>
              <a:rPr lang="en-US" sz="2400" dirty="0" err="1" smtClean="0"/>
              <a:t>interossei</a:t>
            </a:r>
            <a:r>
              <a:rPr lang="en-US" sz="2400" dirty="0" smtClean="0"/>
              <a:t>, oblique and transverse heads of adductor </a:t>
            </a:r>
            <a:r>
              <a:rPr lang="en-US" sz="2400" dirty="0" err="1" smtClean="0"/>
              <a:t>hallucis</a:t>
            </a:r>
            <a:endParaRPr lang="en-US" sz="2400" dirty="0" smtClean="0"/>
          </a:p>
          <a:p>
            <a:r>
              <a:rPr lang="en-US" sz="2400" b="1" i="1" dirty="0" smtClean="0">
                <a:solidFill>
                  <a:srgbClr val="0000FF"/>
                </a:solidFill>
                <a:latin typeface="Times New Roman" pitchFamily="18" charset="0"/>
              </a:rPr>
              <a:t>Tie beam</a:t>
            </a:r>
          </a:p>
          <a:p>
            <a:pPr>
              <a:buNone/>
            </a:pPr>
            <a:r>
              <a:rPr lang="en-US" sz="2400" dirty="0" smtClean="0"/>
              <a:t>   -  tendons of </a:t>
            </a:r>
            <a:r>
              <a:rPr lang="en-US" sz="2400" dirty="0" err="1" smtClean="0"/>
              <a:t>peroneus</a:t>
            </a:r>
            <a:r>
              <a:rPr lang="en-US" sz="2400" dirty="0" smtClean="0"/>
              <a:t>  </a:t>
            </a:r>
            <a:r>
              <a:rPr lang="en-US" sz="2400" dirty="0" err="1" smtClean="0"/>
              <a:t>longus</a:t>
            </a:r>
            <a:r>
              <a:rPr lang="en-US" sz="2400" dirty="0" smtClean="0"/>
              <a:t> and </a:t>
            </a:r>
            <a:r>
              <a:rPr lang="en-US" sz="2400" dirty="0" err="1" smtClean="0"/>
              <a:t>tibialis</a:t>
            </a:r>
            <a:r>
              <a:rPr lang="en-US" sz="2400" dirty="0" smtClean="0"/>
              <a:t> posterior</a:t>
            </a:r>
          </a:p>
          <a:p>
            <a:r>
              <a:rPr lang="en-US" sz="2400" b="1" i="1" dirty="0" smtClean="0">
                <a:solidFill>
                  <a:srgbClr val="0000FF"/>
                </a:solidFill>
                <a:latin typeface="Times New Roman" pitchFamily="18" charset="0"/>
              </a:rPr>
              <a:t>Slings</a:t>
            </a:r>
          </a:p>
          <a:p>
            <a:pPr>
              <a:buNone/>
            </a:pPr>
            <a:r>
              <a:rPr lang="en-US" sz="2400" dirty="0" smtClean="0"/>
              <a:t>   - </a:t>
            </a:r>
            <a:r>
              <a:rPr lang="en-US" sz="2400" dirty="0" err="1" smtClean="0"/>
              <a:t>peroneus</a:t>
            </a:r>
            <a:r>
              <a:rPr lang="en-US" sz="2400" dirty="0" smtClean="0"/>
              <a:t> </a:t>
            </a:r>
            <a:r>
              <a:rPr lang="en-US" sz="2400" dirty="0" err="1" smtClean="0"/>
              <a:t>brevis</a:t>
            </a:r>
            <a:r>
              <a:rPr lang="en-US" sz="2400" dirty="0" smtClean="0"/>
              <a:t> and </a:t>
            </a:r>
            <a:r>
              <a:rPr lang="en-US" sz="2400" dirty="0" err="1" smtClean="0"/>
              <a:t>tertius</a:t>
            </a:r>
            <a:r>
              <a:rPr lang="en-US" sz="2400" dirty="0" smtClean="0"/>
              <a:t> laterally</a:t>
            </a:r>
          </a:p>
          <a:p>
            <a:pPr>
              <a:buNone/>
            </a:pPr>
            <a:r>
              <a:rPr lang="en-US" sz="2400" dirty="0" smtClean="0"/>
              <a:t>   - </a:t>
            </a:r>
            <a:r>
              <a:rPr lang="en-US" sz="2400" dirty="0" err="1" smtClean="0"/>
              <a:t>tibialis</a:t>
            </a:r>
            <a:r>
              <a:rPr lang="en-US" sz="2400" dirty="0" smtClean="0"/>
              <a:t> anterior tendon medially</a:t>
            </a:r>
          </a:p>
          <a:p>
            <a:pPr>
              <a:buNone/>
            </a:pPr>
            <a:endParaRPr lang="en-IN" sz="2400" dirty="0"/>
          </a:p>
        </p:txBody>
      </p:sp>
      <p:pic>
        <p:nvPicPr>
          <p:cNvPr id="5" name="Content Placeholder 4" descr="ScannedImage-94"/>
          <p:cNvPicPr>
            <a:picLocks noGrp="1" noChangeAspect="1" noChangeArrowheads="1"/>
          </p:cNvPicPr>
          <p:nvPr>
            <p:ph sz="half" idx="2"/>
          </p:nvPr>
        </p:nvPicPr>
        <p:blipFill>
          <a:blip r:embed="rId2" cstate="print"/>
          <a:srcRect t="48619" r="52222"/>
          <a:stretch>
            <a:fillRect/>
          </a:stretch>
        </p:blipFill>
        <p:spPr bwMode="auto">
          <a:xfrm>
            <a:off x="4658311" y="2071678"/>
            <a:ext cx="4485689" cy="2853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txBody>
          <a:bodyPr>
            <a:normAutofit/>
          </a:bodyPr>
          <a:lstStyle/>
          <a:p>
            <a:r>
              <a:rPr lang="en-US" sz="3600" b="1" dirty="0" smtClean="0">
                <a:solidFill>
                  <a:srgbClr val="C00000"/>
                </a:solidFill>
              </a:rPr>
              <a:t>APPLIED ANATOMY OF FOOT</a:t>
            </a:r>
            <a:endParaRPr lang="en-IN" sz="3600" b="1" dirty="0">
              <a:solidFill>
                <a:srgbClr val="C00000"/>
              </a:solidFill>
            </a:endParaRPr>
          </a:p>
        </p:txBody>
      </p:sp>
      <p:sp>
        <p:nvSpPr>
          <p:cNvPr id="3" name="Content Placeholder 2"/>
          <p:cNvSpPr>
            <a:spLocks noGrp="1"/>
          </p:cNvSpPr>
          <p:nvPr>
            <p:ph idx="1"/>
          </p:nvPr>
        </p:nvSpPr>
        <p:spPr>
          <a:xfrm>
            <a:off x="0" y="642918"/>
            <a:ext cx="9144000" cy="6215082"/>
          </a:xfrm>
        </p:spPr>
        <p:txBody>
          <a:bodyPr>
            <a:noAutofit/>
          </a:bodyPr>
          <a:lstStyle/>
          <a:p>
            <a:pPr lvl="0"/>
            <a:r>
              <a:rPr lang="en-IN" sz="2400" u="sng" dirty="0" smtClean="0">
                <a:hlinkClick r:id="rId2"/>
              </a:rPr>
              <a:t>Plantar fasciitis</a:t>
            </a:r>
            <a:r>
              <a:rPr lang="en-IN" sz="2400" dirty="0" smtClean="0"/>
              <a:t>: Inflammation in the plantar fascia ligament Pain in the heel and arch, worst in the morning, are symptoms.</a:t>
            </a:r>
          </a:p>
          <a:p>
            <a:pPr lvl="0"/>
            <a:r>
              <a:rPr lang="en-IN" sz="2400" u="sng" dirty="0" smtClean="0">
                <a:hlinkClick r:id="rId3"/>
              </a:rPr>
              <a:t>Osteoarthritis of the feet</a:t>
            </a:r>
            <a:r>
              <a:rPr lang="en-IN" sz="2400" dirty="0" smtClean="0"/>
              <a:t>: wear and tear cause the cartilage to wear out. Pain, swelling, and deformity in the feet.</a:t>
            </a:r>
          </a:p>
          <a:p>
            <a:pPr lvl="0"/>
            <a:r>
              <a:rPr lang="en-IN" sz="2400" u="sng" dirty="0" smtClean="0">
                <a:hlinkClick r:id="rId4"/>
              </a:rPr>
              <a:t>Gout</a:t>
            </a:r>
            <a:r>
              <a:rPr lang="en-IN" sz="2400" dirty="0" smtClean="0"/>
              <a:t>: An inflammatory condition causing severe pain and swelling big toe is often affected</a:t>
            </a:r>
          </a:p>
          <a:p>
            <a:pPr lvl="0"/>
            <a:r>
              <a:rPr lang="en-IN" sz="2400" u="sng" dirty="0" smtClean="0">
                <a:hlinkClick r:id="rId5"/>
              </a:rPr>
              <a:t>Athlete's foot</a:t>
            </a:r>
            <a:r>
              <a:rPr lang="en-IN" sz="2400" dirty="0" smtClean="0"/>
              <a:t>: A fungal infection of the feet, causing dry, flaking, red, and irritated skin. </a:t>
            </a:r>
          </a:p>
          <a:p>
            <a:pPr lvl="0"/>
            <a:r>
              <a:rPr lang="en-IN" sz="2400" u="sng" dirty="0" smtClean="0">
                <a:hlinkClick r:id="rId6"/>
              </a:rPr>
              <a:t>Rheumatoid arthritis</a:t>
            </a:r>
            <a:r>
              <a:rPr lang="en-IN" sz="2400" dirty="0" smtClean="0"/>
              <a:t>: An autoimmune form of arthritis that causes inflammation and joint damage</a:t>
            </a:r>
          </a:p>
          <a:p>
            <a:pPr lvl="0"/>
            <a:r>
              <a:rPr lang="en-IN" sz="2400" u="sng" dirty="0" smtClean="0">
                <a:hlinkClick r:id="rId7"/>
              </a:rPr>
              <a:t>Bunions</a:t>
            </a:r>
            <a:r>
              <a:rPr lang="en-IN" sz="2400" dirty="0" smtClean="0"/>
              <a:t> (</a:t>
            </a:r>
            <a:r>
              <a:rPr lang="en-IN" sz="2400" dirty="0" err="1" smtClean="0"/>
              <a:t>hallux</a:t>
            </a:r>
            <a:r>
              <a:rPr lang="en-IN" sz="2400" dirty="0" smtClean="0"/>
              <a:t> </a:t>
            </a:r>
            <a:r>
              <a:rPr lang="en-IN" sz="2400" dirty="0" err="1" smtClean="0"/>
              <a:t>valgus</a:t>
            </a:r>
            <a:r>
              <a:rPr lang="en-IN" sz="2400" dirty="0" smtClean="0"/>
              <a:t>): A bony prominence next to the base of the big</a:t>
            </a:r>
          </a:p>
          <a:p>
            <a:pPr lvl="0"/>
            <a:r>
              <a:rPr lang="en-IN" sz="2400" u="sng" dirty="0" smtClean="0">
                <a:hlinkClick r:id="rId8"/>
              </a:rPr>
              <a:t>Diabetic foot infection</a:t>
            </a:r>
            <a:r>
              <a:rPr lang="en-IN" sz="2400" dirty="0" smtClean="0"/>
              <a:t>: diabetics are vulnerable , such as redness, warmth, swelling, and pain.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IN" sz="2400" u="sng" dirty="0" smtClean="0">
                <a:hlinkClick r:id="rId2"/>
              </a:rPr>
              <a:t>Swollen feet</a:t>
            </a:r>
            <a:r>
              <a:rPr lang="en-IN" sz="2400" dirty="0" smtClean="0"/>
              <a:t> (</a:t>
            </a:r>
            <a:r>
              <a:rPr lang="en-IN" sz="2400" dirty="0" err="1" smtClean="0"/>
              <a:t>edema</a:t>
            </a:r>
            <a:r>
              <a:rPr lang="en-IN" sz="2400" dirty="0" smtClean="0"/>
              <a:t>): can be normal after prolonged standing common in people with varicose veins, can also be a sign of heart, kidney, or liver problems.</a:t>
            </a:r>
          </a:p>
          <a:p>
            <a:pPr lvl="0"/>
            <a:r>
              <a:rPr lang="en-IN" sz="2400" u="sng" dirty="0" smtClean="0">
                <a:hlinkClick r:id="rId3"/>
              </a:rPr>
              <a:t>Calluses</a:t>
            </a:r>
            <a:r>
              <a:rPr lang="en-IN" sz="2400" dirty="0" smtClean="0"/>
              <a:t>: A </a:t>
            </a:r>
            <a:r>
              <a:rPr lang="en-IN" sz="2400" dirty="0" err="1" smtClean="0"/>
              <a:t>buildup</a:t>
            </a:r>
            <a:r>
              <a:rPr lang="en-IN" sz="2400" dirty="0" smtClean="0"/>
              <a:t> of tough skin over an area of frequent friction or pressure on the feet, usually develop on the balls of the feet or the heels and may be uncomfortable or painful.</a:t>
            </a:r>
          </a:p>
          <a:p>
            <a:pPr lvl="0"/>
            <a:r>
              <a:rPr lang="en-IN" sz="2400" u="sng" dirty="0" smtClean="0">
                <a:hlinkClick r:id="rId3"/>
              </a:rPr>
              <a:t>Corns</a:t>
            </a:r>
            <a:r>
              <a:rPr lang="en-IN" sz="2400" dirty="0" smtClean="0"/>
              <a:t>: corns consist of excessive tough skin </a:t>
            </a:r>
            <a:r>
              <a:rPr lang="en-IN" sz="2400" dirty="0" err="1" smtClean="0"/>
              <a:t>buildup</a:t>
            </a:r>
            <a:r>
              <a:rPr lang="en-IN" sz="2400" dirty="0" smtClean="0"/>
              <a:t> at areas of excessive pressure on the </a:t>
            </a:r>
            <a:r>
              <a:rPr lang="en-IN" sz="2400" dirty="0" err="1" smtClean="0"/>
              <a:t>feet,typically</a:t>
            </a:r>
            <a:r>
              <a:rPr lang="en-IN" sz="2400" dirty="0" smtClean="0"/>
              <a:t> have a cone shape with a point, and can be painful.</a:t>
            </a:r>
          </a:p>
          <a:p>
            <a:pPr lvl="0"/>
            <a:r>
              <a:rPr lang="en-IN" sz="2400" u="sng" dirty="0" smtClean="0">
                <a:hlinkClick r:id="rId4"/>
              </a:rPr>
              <a:t>Heel spurs</a:t>
            </a:r>
            <a:r>
              <a:rPr lang="en-IN" sz="2400" dirty="0" smtClean="0"/>
              <a:t>: An abnormal growth of bone in the heel, which may cause severe pain during walking or standing. </a:t>
            </a:r>
          </a:p>
          <a:p>
            <a:pPr lvl="0"/>
            <a:r>
              <a:rPr lang="en-IN" sz="2400" u="sng" dirty="0" smtClean="0">
                <a:hlinkClick r:id="rId5"/>
              </a:rPr>
              <a:t>Ingrown toenails</a:t>
            </a:r>
            <a:r>
              <a:rPr lang="en-IN" sz="2400" dirty="0" smtClean="0"/>
              <a:t>: One or both sides of a toenail may grow into the skin. Ingrown toenails may be painful or lead to infections. </a:t>
            </a:r>
          </a:p>
          <a:p>
            <a:pPr lvl="0"/>
            <a:r>
              <a:rPr lang="en-IN" sz="2400" u="sng" dirty="0" smtClean="0">
                <a:hlinkClick r:id="rId6"/>
              </a:rPr>
              <a:t>Fallen arches</a:t>
            </a:r>
            <a:r>
              <a:rPr lang="en-IN" sz="2400" dirty="0" smtClean="0"/>
              <a:t> (flat feet): The arches of the feet flatten during standing or walking</a:t>
            </a:r>
          </a:p>
          <a:p>
            <a:pPr lvl="0"/>
            <a:r>
              <a:rPr lang="en-IN" sz="2400" u="sng" dirty="0" smtClean="0">
                <a:hlinkClick r:id="rId7"/>
              </a:rPr>
              <a:t>Nail fungal infection</a:t>
            </a:r>
            <a:r>
              <a:rPr lang="en-IN" sz="2400" dirty="0" smtClean="0"/>
              <a:t> (</a:t>
            </a:r>
            <a:r>
              <a:rPr lang="en-IN" sz="2400" dirty="0" err="1" smtClean="0"/>
              <a:t>onychomycosis</a:t>
            </a:r>
            <a:r>
              <a:rPr lang="en-IN" sz="2400" dirty="0" smtClean="0"/>
              <a:t>): Fungus creates discoloration or a crumbling texture in the fingernails or toenails. Nail infections can be difficult to treat.</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001156" cy="6429420"/>
          </a:xfrm>
        </p:spPr>
        <p:txBody>
          <a:bodyPr>
            <a:noAutofit/>
          </a:bodyPr>
          <a:lstStyle/>
          <a:p>
            <a:pPr lvl="0"/>
            <a:r>
              <a:rPr lang="en-IN" sz="2400" u="sng" dirty="0" smtClean="0">
                <a:hlinkClick r:id="rId2"/>
              </a:rPr>
              <a:t>Mallet toes</a:t>
            </a:r>
            <a:r>
              <a:rPr lang="en-IN" sz="2400" dirty="0" smtClean="0"/>
              <a:t>: The joint in the middle of a toe may become unable to straighten, causing the toe to point down. Irritation and other feet problems may develop without special footwear to accommodate the mallet toe.</a:t>
            </a:r>
          </a:p>
          <a:p>
            <a:pPr lvl="0"/>
            <a:r>
              <a:rPr lang="en-IN" sz="2400" u="sng" dirty="0" err="1" smtClean="0">
                <a:hlinkClick r:id="rId3"/>
              </a:rPr>
              <a:t>Metatarsalgia</a:t>
            </a:r>
            <a:r>
              <a:rPr lang="en-IN" sz="2400" dirty="0" smtClean="0"/>
              <a:t>: Pain and inflammation in the ball of the foot. Strenuous activity or ill-fitting shoes are the usual causes.</a:t>
            </a:r>
          </a:p>
          <a:p>
            <a:pPr lvl="0"/>
            <a:r>
              <a:rPr lang="en-IN" sz="2400" u="sng" dirty="0" smtClean="0">
                <a:hlinkClick r:id="rId2"/>
              </a:rPr>
              <a:t>Claw toes</a:t>
            </a:r>
            <a:r>
              <a:rPr lang="en-IN" sz="2400" dirty="0" smtClean="0"/>
              <a:t>: Abnormal contraction of the toe joints, causing a claw-like appearance. Claw toe can be painful and usually requires a change in footwear.</a:t>
            </a:r>
          </a:p>
          <a:p>
            <a:pPr lvl="0"/>
            <a:r>
              <a:rPr lang="en-IN" sz="2400" u="sng" dirty="0" smtClean="0">
                <a:hlinkClick r:id="rId4"/>
              </a:rPr>
              <a:t>Fracture</a:t>
            </a:r>
            <a:r>
              <a:rPr lang="en-IN" sz="2400" dirty="0" smtClean="0"/>
              <a:t>: The metatarsal bones are the most frequently broken bones in the feet, either from injury or repetitive use. Pain, swelling, redness, and bruising may be signs of a fracture.</a:t>
            </a:r>
          </a:p>
          <a:p>
            <a:pPr lvl="0"/>
            <a:r>
              <a:rPr lang="en-IN" sz="2400" u="sng" dirty="0" smtClean="0">
                <a:solidFill>
                  <a:srgbClr val="0000FF"/>
                </a:solidFill>
              </a:rPr>
              <a:t>Plantar wart:</a:t>
            </a:r>
            <a:r>
              <a:rPr lang="en-IN" sz="2400" dirty="0" smtClean="0"/>
              <a:t>  A viral infection in the sole of the foot that can form a callus with a central dark spot.  Plantar warts can be painful and difficult to treat.</a:t>
            </a:r>
          </a:p>
          <a:p>
            <a:pPr lvl="0"/>
            <a:r>
              <a:rPr lang="en-IN" sz="2400" u="sng" dirty="0" smtClean="0">
                <a:solidFill>
                  <a:srgbClr val="0000FF"/>
                </a:solidFill>
              </a:rPr>
              <a:t>Morton's </a:t>
            </a:r>
            <a:r>
              <a:rPr lang="en-IN" sz="2400" u="sng" dirty="0" err="1" smtClean="0">
                <a:solidFill>
                  <a:srgbClr val="0000FF"/>
                </a:solidFill>
              </a:rPr>
              <a:t>neuroma</a:t>
            </a:r>
            <a:r>
              <a:rPr lang="en-IN" sz="2400" u="sng" dirty="0" smtClean="0">
                <a:solidFill>
                  <a:srgbClr val="0000FF"/>
                </a:solidFill>
              </a:rPr>
              <a:t>: </a:t>
            </a:r>
            <a:r>
              <a:rPr lang="en-IN" sz="2400" dirty="0" smtClean="0"/>
              <a:t>A growth consisting of nerve tissue often between the third and fourth toes. A </a:t>
            </a:r>
            <a:r>
              <a:rPr lang="en-IN" sz="2400" dirty="0" err="1" smtClean="0"/>
              <a:t>neuroma</a:t>
            </a:r>
            <a:r>
              <a:rPr lang="en-IN" sz="2400" dirty="0" smtClean="0"/>
              <a:t> may cause pain, numbness, and burning and often improves with a change in footwear.</a:t>
            </a:r>
          </a:p>
          <a:p>
            <a:endParaRPr lang="en-IN" sz="2200" dirty="0" smtClean="0"/>
          </a:p>
          <a:p>
            <a:endParaRPr lang="en-IN"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img.webmd.com/dtmcms/live/webmd/consumer_assets/site_images/media/medical/hw/hwkb17_030.jpg"/>
          <p:cNvPicPr>
            <a:picLocks noGrp="1"/>
          </p:cNvPicPr>
          <p:nvPr>
            <p:ph idx="1"/>
          </p:nvPr>
        </p:nvPicPr>
        <p:blipFill>
          <a:blip r:embed="rId2" cstate="print"/>
          <a:srcRect/>
          <a:stretch>
            <a:fillRect/>
          </a:stretch>
        </p:blipFill>
        <p:spPr bwMode="auto">
          <a:xfrm>
            <a:off x="6181750" y="357166"/>
            <a:ext cx="2676530" cy="2214578"/>
          </a:xfrm>
          <a:prstGeom prst="rect">
            <a:avLst/>
          </a:prstGeom>
          <a:noFill/>
          <a:ln w="9525">
            <a:noFill/>
            <a:miter lim="800000"/>
            <a:headEnd/>
            <a:tailEnd/>
          </a:ln>
        </p:spPr>
      </p:pic>
      <p:sp>
        <p:nvSpPr>
          <p:cNvPr id="2049" name="Rectangle 1"/>
          <p:cNvSpPr>
            <a:spLocks noChangeArrowheads="1"/>
          </p:cNvSpPr>
          <p:nvPr/>
        </p:nvSpPr>
        <p:spPr bwMode="auto">
          <a:xfrm>
            <a:off x="0" y="0"/>
            <a:ext cx="5929322"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C00000"/>
                </a:solidFill>
                <a:effectLst/>
                <a:ea typeface="Times New Roman" pitchFamily="18" charset="0"/>
                <a:cs typeface="Arial" pitchFamily="34" charset="0"/>
              </a:rPr>
              <a:t>Hammer toe</a:t>
            </a:r>
            <a:endParaRPr kumimoji="0" lang="en-U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ea typeface="Times New Roman" pitchFamily="18" charset="0"/>
                <a:cs typeface="Arial" pitchFamily="34" charset="0"/>
              </a:rPr>
              <a:t>A hammer toe occurs when a toe bends down at the middle toe joint, </a:t>
            </a:r>
            <a:r>
              <a:rPr kumimoji="0" lang="en-US" sz="2200" b="0" i="0" u="none" strike="noStrike" cap="none" normalizeH="0" baseline="0" dirty="0" err="1" smtClean="0">
                <a:ln>
                  <a:noFill/>
                </a:ln>
                <a:solidFill>
                  <a:srgbClr val="000000"/>
                </a:solidFill>
                <a:effectLst/>
                <a:ea typeface="Times New Roman" pitchFamily="18" charset="0"/>
                <a:cs typeface="Arial" pitchFamily="34" charset="0"/>
              </a:rPr>
              <a:t>metatarsophalangeal</a:t>
            </a:r>
            <a:r>
              <a:rPr kumimoji="0" lang="en-US" sz="2200" b="0" i="0" u="none" strike="noStrike" cap="none" normalizeH="0" baseline="0" dirty="0" smtClean="0">
                <a:ln>
                  <a:noFill/>
                </a:ln>
                <a:solidFill>
                  <a:srgbClr val="000000"/>
                </a:solidFill>
                <a:effectLst/>
                <a:ea typeface="Times New Roman" pitchFamily="18" charset="0"/>
                <a:cs typeface="Arial" pitchFamily="34" charset="0"/>
              </a:rPr>
              <a:t> </a:t>
            </a:r>
            <a:r>
              <a:rPr kumimoji="0" lang="en-US" sz="2200" b="0" i="0" u="none" strike="noStrike" cap="none" normalizeH="0" baseline="0" dirty="0" err="1" smtClean="0">
                <a:ln>
                  <a:noFill/>
                </a:ln>
                <a:solidFill>
                  <a:srgbClr val="000000"/>
                </a:solidFill>
                <a:effectLst/>
                <a:ea typeface="Times New Roman" pitchFamily="18" charset="0"/>
                <a:cs typeface="Arial" pitchFamily="34" charset="0"/>
              </a:rPr>
              <a:t>joint,causing</a:t>
            </a:r>
            <a:r>
              <a:rPr kumimoji="0" lang="en-US" sz="2200" b="0" i="0" u="none" strike="noStrike" cap="none" normalizeH="0" baseline="0" dirty="0" smtClean="0">
                <a:ln>
                  <a:noFill/>
                </a:ln>
                <a:solidFill>
                  <a:srgbClr val="000000"/>
                </a:solidFill>
                <a:effectLst/>
                <a:ea typeface="Times New Roman" pitchFamily="18" charset="0"/>
                <a:cs typeface="Arial" pitchFamily="34" charset="0"/>
              </a:rPr>
              <a:t> the middle toe joint to be raised slightly. There may also be a deformity at the distal </a:t>
            </a:r>
            <a:r>
              <a:rPr kumimoji="0" lang="en-US" sz="2200" b="0" i="0" u="none" strike="noStrike" cap="none" normalizeH="0" baseline="0" dirty="0" err="1" smtClean="0">
                <a:ln>
                  <a:noFill/>
                </a:ln>
                <a:solidFill>
                  <a:srgbClr val="000000"/>
                </a:solidFill>
                <a:effectLst/>
                <a:ea typeface="Times New Roman" pitchFamily="18" charset="0"/>
                <a:cs typeface="Arial" pitchFamily="34" charset="0"/>
              </a:rPr>
              <a:t>interphalangeal</a:t>
            </a:r>
            <a:r>
              <a:rPr kumimoji="0" lang="en-US" sz="2200" b="0" i="0" u="none" strike="noStrike" cap="none" normalizeH="0" baseline="0" dirty="0" smtClean="0">
                <a:ln>
                  <a:noFill/>
                </a:ln>
                <a:solidFill>
                  <a:srgbClr val="000000"/>
                </a:solidFill>
                <a:effectLst/>
                <a:ea typeface="Times New Roman" pitchFamily="18" charset="0"/>
                <a:cs typeface="Arial" pitchFamily="34" charset="0"/>
              </a:rPr>
              <a:t> joint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2071678"/>
            <a:ext cx="614363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Cl</a:t>
            </a:r>
            <a:r>
              <a:rPr kumimoji="0" lang="en-US" sz="2200" b="1" i="0" u="sng" strike="noStrike" cap="none" normalizeH="0" baseline="0" dirty="0" smtClean="0">
                <a:ln>
                  <a:noFill/>
                </a:ln>
                <a:solidFill>
                  <a:srgbClr val="C00000"/>
                </a:solidFill>
                <a:effectLst/>
                <a:ea typeface="Times New Roman" pitchFamily="18" charset="0"/>
                <a:cs typeface="Arial" pitchFamily="34" charset="0"/>
              </a:rPr>
              <a:t>aw toe</a:t>
            </a:r>
            <a:endParaRPr kumimoji="0" lang="en-U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ea typeface="Times New Roman" pitchFamily="18" charset="0"/>
                <a:cs typeface="Arial" pitchFamily="34" charset="0"/>
              </a:rPr>
              <a:t>Claw toe often affects all toes at the same time (except the big toe), causing them to bend downward at both the middle joints and the joints nearest the tip so that the toes curl down. The toes bend up at the joints where the toes and the foot meet (MTP joint).</a:t>
            </a:r>
            <a:endParaRPr kumimoji="0" lang="en-U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http://img.webmd.com/dtmcms/live/webmd/consumer_assets/site_images/media/medical/hw/h1736.jpg"/>
          <p:cNvPicPr/>
          <p:nvPr/>
        </p:nvPicPr>
        <p:blipFill>
          <a:blip r:embed="rId3" cstate="print"/>
          <a:srcRect/>
          <a:stretch>
            <a:fillRect/>
          </a:stretch>
        </p:blipFill>
        <p:spPr bwMode="auto">
          <a:xfrm>
            <a:off x="6143636" y="2857496"/>
            <a:ext cx="2714644" cy="1500198"/>
          </a:xfrm>
          <a:prstGeom prst="rect">
            <a:avLst/>
          </a:prstGeom>
          <a:noFill/>
          <a:ln w="9525">
            <a:noFill/>
            <a:miter lim="800000"/>
            <a:headEnd/>
            <a:tailEnd/>
          </a:ln>
        </p:spPr>
      </p:pic>
      <p:sp>
        <p:nvSpPr>
          <p:cNvPr id="2051" name="Rectangle 3"/>
          <p:cNvSpPr>
            <a:spLocks noChangeArrowheads="1"/>
          </p:cNvSpPr>
          <p:nvPr/>
        </p:nvSpPr>
        <p:spPr bwMode="auto">
          <a:xfrm>
            <a:off x="71406" y="4714884"/>
            <a:ext cx="564360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solidFill>
                  <a:srgbClr val="C00000"/>
                </a:solidFill>
                <a:effectLst/>
                <a:ea typeface="Times New Roman" pitchFamily="18" charset="0"/>
                <a:cs typeface="Arial" pitchFamily="34" charset="0"/>
              </a:rPr>
              <a:t>Mallet toe</a:t>
            </a:r>
            <a:endParaRPr kumimoji="0" lang="en-U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ea typeface="Times New Roman" pitchFamily="18" charset="0"/>
                <a:cs typeface="Arial" pitchFamily="34" charset="0"/>
              </a:rPr>
              <a:t>A mallet toe often affects the longest toe (generally the second toe), but it may affect the other toes as well. The toe bends down at the joint closest to the tip (DIP joint). </a:t>
            </a:r>
            <a:endParaRPr kumimoji="0" lang="en-US" sz="2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http://img.webmd.com/dtmcms/live/webmd/consumer_assets/site_images/media/medical/hw/nr55551160.jpg"/>
          <p:cNvPicPr/>
          <p:nvPr/>
        </p:nvPicPr>
        <p:blipFill>
          <a:blip r:embed="rId4" cstate="print"/>
          <a:srcRect/>
          <a:stretch>
            <a:fillRect/>
          </a:stretch>
        </p:blipFill>
        <p:spPr bwMode="auto">
          <a:xfrm>
            <a:off x="6286512" y="4857760"/>
            <a:ext cx="2571768"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a:bodyPr>
          <a:lstStyle/>
          <a:p>
            <a:r>
              <a:rPr lang="en-US" sz="3600" b="1" dirty="0" smtClean="0">
                <a:solidFill>
                  <a:srgbClr val="C00000"/>
                </a:solidFill>
              </a:rPr>
              <a:t>ARCHES OF FOOT</a:t>
            </a:r>
            <a:endParaRPr lang="en-IN" sz="3600" b="1" dirty="0">
              <a:solidFill>
                <a:srgbClr val="C00000"/>
              </a:solidFill>
            </a:endParaRPr>
          </a:p>
        </p:txBody>
      </p:sp>
      <p:sp>
        <p:nvSpPr>
          <p:cNvPr id="3" name="Content Placeholder 2"/>
          <p:cNvSpPr>
            <a:spLocks noGrp="1"/>
          </p:cNvSpPr>
          <p:nvPr>
            <p:ph sz="half" idx="1"/>
          </p:nvPr>
        </p:nvSpPr>
        <p:spPr>
          <a:xfrm>
            <a:off x="0" y="1071546"/>
            <a:ext cx="4495800" cy="5786454"/>
          </a:xfrm>
        </p:spPr>
        <p:txBody>
          <a:bodyPr>
            <a:normAutofit lnSpcReduction="10000"/>
          </a:bodyPr>
          <a:lstStyle/>
          <a:p>
            <a:pPr marL="514350" indent="-514350">
              <a:buFont typeface="+mj-lt"/>
              <a:buAutoNum type="arabicPeriod"/>
            </a:pPr>
            <a:r>
              <a:rPr lang="en-US" sz="2600" b="1" dirty="0" err="1" smtClean="0">
                <a:solidFill>
                  <a:srgbClr val="0000FF"/>
                </a:solidFill>
              </a:rPr>
              <a:t>Longitudnal</a:t>
            </a:r>
            <a:r>
              <a:rPr lang="en-US" sz="2600" b="1" dirty="0" smtClean="0">
                <a:solidFill>
                  <a:srgbClr val="0000FF"/>
                </a:solidFill>
              </a:rPr>
              <a:t> arches-</a:t>
            </a:r>
          </a:p>
          <a:p>
            <a:pPr>
              <a:buNone/>
            </a:pPr>
            <a:r>
              <a:rPr lang="en-US" dirty="0" smtClean="0"/>
              <a:t>    -</a:t>
            </a:r>
            <a:r>
              <a:rPr lang="en-US" sz="2400" dirty="0" smtClean="0"/>
              <a:t>medial </a:t>
            </a:r>
            <a:r>
              <a:rPr lang="en-US" sz="2400" dirty="0" err="1" smtClean="0"/>
              <a:t>longitudnal</a:t>
            </a:r>
            <a:r>
              <a:rPr lang="en-US" sz="2400" dirty="0" smtClean="0"/>
              <a:t> arch</a:t>
            </a:r>
          </a:p>
          <a:p>
            <a:pPr>
              <a:buNone/>
            </a:pPr>
            <a:r>
              <a:rPr lang="en-US" sz="2400" dirty="0" smtClean="0"/>
              <a:t>    -lateral </a:t>
            </a:r>
            <a:r>
              <a:rPr lang="en-US" sz="2400" dirty="0" err="1" smtClean="0"/>
              <a:t>longitudnal</a:t>
            </a:r>
            <a:r>
              <a:rPr lang="en-US" sz="2400" dirty="0" smtClean="0"/>
              <a:t> arch</a:t>
            </a:r>
          </a:p>
          <a:p>
            <a:pPr>
              <a:buNone/>
            </a:pPr>
            <a:r>
              <a:rPr lang="en-US" dirty="0" smtClean="0"/>
              <a:t> </a:t>
            </a:r>
            <a:r>
              <a:rPr lang="en-US" b="1" dirty="0" smtClean="0">
                <a:solidFill>
                  <a:srgbClr val="0000FF"/>
                </a:solidFill>
              </a:rPr>
              <a:t>2. </a:t>
            </a:r>
            <a:r>
              <a:rPr lang="en-US" sz="2600" b="1" dirty="0" smtClean="0">
                <a:solidFill>
                  <a:srgbClr val="0000FF"/>
                </a:solidFill>
              </a:rPr>
              <a:t>Transverse arch</a:t>
            </a:r>
          </a:p>
          <a:p>
            <a:pPr>
              <a:buNone/>
            </a:pPr>
            <a:endParaRPr lang="en-US" sz="2600" b="1" dirty="0" smtClean="0">
              <a:solidFill>
                <a:srgbClr val="0000FF"/>
              </a:solidFill>
            </a:endParaRPr>
          </a:p>
          <a:p>
            <a:pPr marL="514350" indent="-514350">
              <a:buNone/>
            </a:pPr>
            <a:r>
              <a:rPr lang="en-US" sz="2600" b="1" dirty="0" smtClean="0">
                <a:solidFill>
                  <a:srgbClr val="0000FF"/>
                </a:solidFill>
              </a:rPr>
              <a:t>Supports during standing-</a:t>
            </a:r>
          </a:p>
          <a:p>
            <a:pPr marL="514350" indent="-514350">
              <a:buNone/>
            </a:pPr>
            <a:r>
              <a:rPr lang="en-US" sz="2600" b="1" dirty="0" smtClean="0">
                <a:solidFill>
                  <a:srgbClr val="0000FF"/>
                </a:solidFill>
              </a:rPr>
              <a:t>      - </a:t>
            </a:r>
            <a:r>
              <a:rPr lang="en-US" sz="2400" dirty="0" smtClean="0"/>
              <a:t>plantar ligaments, plantar </a:t>
            </a:r>
            <a:r>
              <a:rPr lang="en-US" sz="2400" dirty="0" err="1" smtClean="0"/>
              <a:t>aponeurosis</a:t>
            </a:r>
            <a:r>
              <a:rPr lang="en-US" sz="2400" dirty="0" smtClean="0"/>
              <a:t> bear maximum stress</a:t>
            </a:r>
          </a:p>
          <a:p>
            <a:pPr marL="514350" indent="-514350">
              <a:buNone/>
            </a:pPr>
            <a:r>
              <a:rPr lang="en-US" sz="2600" b="1" dirty="0" smtClean="0">
                <a:solidFill>
                  <a:srgbClr val="0000FF"/>
                </a:solidFill>
              </a:rPr>
              <a:t>Supports during locomotion-</a:t>
            </a:r>
          </a:p>
          <a:p>
            <a:pPr marL="514350" indent="-514350">
              <a:buNone/>
            </a:pPr>
            <a:r>
              <a:rPr lang="en-US" sz="2600" b="1" dirty="0" smtClean="0">
                <a:solidFill>
                  <a:srgbClr val="0000FF"/>
                </a:solidFill>
              </a:rPr>
              <a:t>      - </a:t>
            </a:r>
            <a:r>
              <a:rPr lang="en-US" sz="2400" dirty="0" smtClean="0"/>
              <a:t>muscles are active</a:t>
            </a:r>
          </a:p>
          <a:p>
            <a:pPr marL="514350" indent="-514350">
              <a:buNone/>
            </a:pPr>
            <a:r>
              <a:rPr lang="en-US" sz="2400" dirty="0" smtClean="0"/>
              <a:t>       - windlass action of plantar </a:t>
            </a:r>
            <a:r>
              <a:rPr lang="en-US" sz="2400" dirty="0" err="1" smtClean="0"/>
              <a:t>aponeurosis</a:t>
            </a:r>
            <a:endParaRPr lang="en-IN" sz="2400" dirty="0"/>
          </a:p>
        </p:txBody>
      </p:sp>
      <p:pic>
        <p:nvPicPr>
          <p:cNvPr id="5" name="Content Placeholder 4" descr="medial and lateral arches"/>
          <p:cNvPicPr>
            <a:picLocks noGrp="1" noChangeAspect="1" noChangeArrowheads="1"/>
          </p:cNvPicPr>
          <p:nvPr>
            <p:ph sz="half" idx="2"/>
          </p:nvPr>
        </p:nvPicPr>
        <p:blipFill>
          <a:blip r:embed="rId2" cstate="print"/>
          <a:srcRect/>
          <a:stretch>
            <a:fillRect/>
          </a:stretch>
        </p:blipFill>
        <p:spPr bwMode="auto">
          <a:xfrm>
            <a:off x="4879096" y="1357298"/>
            <a:ext cx="3448704" cy="3867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rmAutofit/>
          </a:bodyPr>
          <a:lstStyle/>
          <a:p>
            <a:r>
              <a:rPr lang="en-IN" sz="3100" b="1" dirty="0" err="1" smtClean="0">
                <a:solidFill>
                  <a:srgbClr val="C00000"/>
                </a:solidFill>
              </a:rPr>
              <a:t>Talipes</a:t>
            </a:r>
            <a:r>
              <a:rPr lang="en-IN" sz="3100" b="1" dirty="0" smtClean="0">
                <a:solidFill>
                  <a:srgbClr val="C00000"/>
                </a:solidFill>
              </a:rPr>
              <a:t> – </a:t>
            </a:r>
            <a:endParaRPr lang="en-IN" sz="3100" dirty="0" smtClean="0">
              <a:solidFill>
                <a:srgbClr val="C00000"/>
              </a:solidFill>
            </a:endParaRPr>
          </a:p>
          <a:p>
            <a:endParaRPr lang="en-IN" sz="2400" dirty="0" smtClean="0"/>
          </a:p>
          <a:p>
            <a:r>
              <a:rPr lang="en-IN" sz="2400" dirty="0" smtClean="0"/>
              <a:t>congenital deformity of the foot, usually marked by a curled shape or twisted position of the ankle, heel and toes. </a:t>
            </a:r>
          </a:p>
          <a:p>
            <a:r>
              <a:rPr lang="en-IN" sz="2400" dirty="0" smtClean="0"/>
              <a:t>the most common is known as </a:t>
            </a:r>
            <a:r>
              <a:rPr lang="en-IN" sz="2400" b="1" dirty="0" smtClean="0"/>
              <a:t>Congenital </a:t>
            </a:r>
            <a:r>
              <a:rPr lang="en-IN" sz="2400" b="1" dirty="0" err="1" smtClean="0"/>
              <a:t>Talipes</a:t>
            </a:r>
            <a:r>
              <a:rPr lang="en-IN" sz="2400" b="1" dirty="0" smtClean="0"/>
              <a:t> </a:t>
            </a:r>
            <a:r>
              <a:rPr lang="en-IN" sz="2400" b="1" dirty="0" err="1" smtClean="0"/>
              <a:t>Equinovarus</a:t>
            </a:r>
            <a:r>
              <a:rPr lang="en-IN" sz="2400" b="1" dirty="0" smtClean="0"/>
              <a:t> (CTEV) or clubfoot. </a:t>
            </a:r>
          </a:p>
          <a:p>
            <a:r>
              <a:rPr lang="en-IN" sz="2400" dirty="0" smtClean="0"/>
              <a:t>The four different forms are </a:t>
            </a:r>
          </a:p>
          <a:p>
            <a:pPr lvl="0"/>
            <a:r>
              <a:rPr lang="en-IN" sz="2400" dirty="0" err="1" smtClean="0"/>
              <a:t>Talipes</a:t>
            </a:r>
            <a:r>
              <a:rPr lang="en-IN" sz="2400" dirty="0" smtClean="0"/>
              <a:t> </a:t>
            </a:r>
            <a:r>
              <a:rPr lang="en-IN" sz="2400" dirty="0" err="1" smtClean="0"/>
              <a:t>equinus</a:t>
            </a:r>
            <a:endParaRPr lang="en-IN" sz="2400" dirty="0" smtClean="0"/>
          </a:p>
          <a:p>
            <a:pPr lvl="0"/>
            <a:r>
              <a:rPr lang="en-IN" sz="2400" dirty="0" err="1" smtClean="0"/>
              <a:t>Talipes</a:t>
            </a:r>
            <a:r>
              <a:rPr lang="en-IN" sz="2400" dirty="0" smtClean="0"/>
              <a:t> </a:t>
            </a:r>
            <a:r>
              <a:rPr lang="en-IN" sz="2400" dirty="0" err="1" smtClean="0"/>
              <a:t>calcaneus</a:t>
            </a:r>
            <a:r>
              <a:rPr lang="en-IN" sz="2400" dirty="0" smtClean="0"/>
              <a:t> </a:t>
            </a:r>
          </a:p>
          <a:p>
            <a:r>
              <a:rPr lang="en-IN" sz="2400" dirty="0" err="1" smtClean="0"/>
              <a:t>Talipes</a:t>
            </a:r>
            <a:r>
              <a:rPr lang="en-IN" sz="2400" dirty="0" smtClean="0"/>
              <a:t> </a:t>
            </a:r>
            <a:r>
              <a:rPr lang="en-IN" sz="2400" dirty="0" err="1" smtClean="0"/>
              <a:t>valgus</a:t>
            </a:r>
            <a:r>
              <a:rPr lang="en-IN" sz="2400" dirty="0" smtClean="0"/>
              <a:t>  </a:t>
            </a:r>
          </a:p>
          <a:p>
            <a:pPr lvl="0"/>
            <a:r>
              <a:rPr lang="en-IN" sz="2400" dirty="0" err="1" smtClean="0"/>
              <a:t>Talipes</a:t>
            </a:r>
            <a:r>
              <a:rPr lang="en-IN" sz="2400" dirty="0" smtClean="0"/>
              <a:t> </a:t>
            </a:r>
            <a:r>
              <a:rPr lang="en-IN" sz="2400" dirty="0" err="1" smtClean="0"/>
              <a:t>varus</a:t>
            </a:r>
            <a:endParaRPr lang="en-IN" sz="2400" dirty="0" smtClean="0"/>
          </a:p>
          <a:p>
            <a:endParaRPr lang="en-IN" sz="2800" dirty="0"/>
          </a:p>
        </p:txBody>
      </p:sp>
      <p:pic>
        <p:nvPicPr>
          <p:cNvPr id="6" name="BLOGGER_PHOTO_ID_5482050886508291394" descr="http://4.bp.blogspot.com/_EUkaWdQ4i64/TBQoPHLxJUI/AAAAAAAABU8/30n7PGIS71A/s400/hvbjkh.jpg">
            <a:hlinkClick r:id="rId2"/>
          </p:cNvPr>
          <p:cNvPicPr>
            <a:picLocks noGrp="1"/>
          </p:cNvPicPr>
          <p:nvPr>
            <p:ph sz="half" idx="2"/>
          </p:nvPr>
        </p:nvPicPr>
        <p:blipFill>
          <a:blip r:embed="rId3" cstate="print"/>
          <a:srcRect/>
          <a:stretch>
            <a:fillRect/>
          </a:stretch>
        </p:blipFill>
        <p:spPr bwMode="auto">
          <a:xfrm>
            <a:off x="4572000" y="785794"/>
            <a:ext cx="4572000"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descr="File:P3240003.jpg">
            <a:hlinkClick r:id="rId2"/>
          </p:cNvPr>
          <p:cNvPicPr>
            <a:picLocks noGrp="1"/>
          </p:cNvPicPr>
          <p:nvPr>
            <p:ph sz="half" idx="1"/>
          </p:nvPr>
        </p:nvPicPr>
        <p:blipFill>
          <a:blip r:embed="rId3" cstate="print"/>
          <a:srcRect/>
          <a:stretch>
            <a:fillRect/>
          </a:stretch>
        </p:blipFill>
        <p:spPr bwMode="auto">
          <a:xfrm>
            <a:off x="857224" y="857232"/>
            <a:ext cx="7686700" cy="5020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4429124" cy="6643710"/>
          </a:xfrm>
        </p:spPr>
        <p:txBody>
          <a:bodyPr/>
          <a:lstStyle/>
          <a:p>
            <a:r>
              <a:rPr lang="en-IN" sz="2600" b="1" u="sng" dirty="0" smtClean="0">
                <a:solidFill>
                  <a:srgbClr val="C00000"/>
                </a:solidFill>
              </a:rPr>
              <a:t>PES CAVUS</a:t>
            </a:r>
            <a:endParaRPr lang="en-IN" sz="2600" dirty="0" smtClean="0">
              <a:solidFill>
                <a:srgbClr val="C00000"/>
              </a:solidFill>
            </a:endParaRPr>
          </a:p>
          <a:p>
            <a:pPr>
              <a:buNone/>
            </a:pPr>
            <a:endParaRPr lang="en-IN" sz="2200" dirty="0" smtClean="0"/>
          </a:p>
          <a:p>
            <a:pPr>
              <a:buNone/>
            </a:pPr>
            <a:r>
              <a:rPr lang="en-IN" sz="2200" dirty="0" smtClean="0"/>
              <a:t>      deformity characterised by an abnormally high medial longitudinal arch</a:t>
            </a:r>
          </a:p>
          <a:p>
            <a:r>
              <a:rPr lang="en-IN" sz="2600" b="1" u="sng" dirty="0" smtClean="0">
                <a:solidFill>
                  <a:srgbClr val="C00000"/>
                </a:solidFill>
              </a:rPr>
              <a:t>PES  PLANUS</a:t>
            </a:r>
            <a:endParaRPr lang="en-IN" sz="2600" dirty="0" smtClean="0">
              <a:solidFill>
                <a:srgbClr val="C00000"/>
              </a:solidFill>
            </a:endParaRPr>
          </a:p>
          <a:p>
            <a:pPr>
              <a:buNone/>
            </a:pPr>
            <a:endParaRPr lang="en-IN" sz="2200" dirty="0"/>
          </a:p>
        </p:txBody>
      </p:sp>
      <p:pic>
        <p:nvPicPr>
          <p:cNvPr id="4" name="Picture 3" descr="http://upload.wikimedia.org/wikipedia/commons/thumb/e/ed/Charcot-marie-tooth_foot.jpg/230px-Charcot-marie-tooth_foot.jpg">
            <a:hlinkClick r:id="rId2"/>
          </p:cNvPr>
          <p:cNvPicPr/>
          <p:nvPr/>
        </p:nvPicPr>
        <p:blipFill>
          <a:blip r:embed="rId3" cstate="print"/>
          <a:srcRect/>
          <a:stretch>
            <a:fillRect/>
          </a:stretch>
        </p:blipFill>
        <p:spPr bwMode="auto">
          <a:xfrm>
            <a:off x="4000496" y="571480"/>
            <a:ext cx="2428892" cy="1357322"/>
          </a:xfrm>
          <a:prstGeom prst="rect">
            <a:avLst/>
          </a:prstGeom>
          <a:noFill/>
          <a:ln w="9525">
            <a:noFill/>
            <a:miter lim="800000"/>
            <a:headEnd/>
            <a:tailEnd/>
          </a:ln>
        </p:spPr>
      </p:pic>
      <p:pic>
        <p:nvPicPr>
          <p:cNvPr id="5" name="Picture 4" descr="Anatomical model of a human foot with an excessive arch"/>
          <p:cNvPicPr/>
          <p:nvPr/>
        </p:nvPicPr>
        <p:blipFill>
          <a:blip r:embed="rId4" cstate="print"/>
          <a:srcRect/>
          <a:stretch>
            <a:fillRect/>
          </a:stretch>
        </p:blipFill>
        <p:spPr bwMode="auto">
          <a:xfrm>
            <a:off x="6715140" y="500042"/>
            <a:ext cx="1824738" cy="1643074"/>
          </a:xfrm>
          <a:prstGeom prst="rect">
            <a:avLst/>
          </a:prstGeom>
          <a:noFill/>
          <a:ln w="9525">
            <a:noFill/>
            <a:miter lim="800000"/>
            <a:headEnd/>
            <a:tailEnd/>
          </a:ln>
        </p:spPr>
      </p:pic>
      <p:pic>
        <p:nvPicPr>
          <p:cNvPr id="6" name="Picture 5" descr="http://upload.wikimedia.org/wikipedia/commons/8/89/Flatfoot.jpg"/>
          <p:cNvPicPr/>
          <p:nvPr/>
        </p:nvPicPr>
        <p:blipFill>
          <a:blip r:embed="rId5" cstate="print"/>
          <a:srcRect/>
          <a:stretch>
            <a:fillRect/>
          </a:stretch>
        </p:blipFill>
        <p:spPr bwMode="auto">
          <a:xfrm>
            <a:off x="3929058" y="2500306"/>
            <a:ext cx="2178401" cy="1253303"/>
          </a:xfrm>
          <a:prstGeom prst="rect">
            <a:avLst/>
          </a:prstGeom>
          <a:noFill/>
          <a:ln w="9525">
            <a:noFill/>
            <a:miter lim="800000"/>
            <a:headEnd/>
            <a:tailEnd/>
          </a:ln>
        </p:spPr>
      </p:pic>
      <p:pic>
        <p:nvPicPr>
          <p:cNvPr id="7" name="Picture 6" descr="Anatomical model of a flat human foot"/>
          <p:cNvPicPr/>
          <p:nvPr/>
        </p:nvPicPr>
        <p:blipFill>
          <a:blip r:embed="rId6" cstate="print"/>
          <a:srcRect/>
          <a:stretch>
            <a:fillRect/>
          </a:stretch>
        </p:blipFill>
        <p:spPr bwMode="auto">
          <a:xfrm>
            <a:off x="6429388" y="2571744"/>
            <a:ext cx="2364096" cy="1336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6858000"/>
          </a:xfrm>
        </p:spPr>
        <p:txBody>
          <a:bodyPr>
            <a:normAutofit/>
          </a:bodyPr>
          <a:lstStyle/>
          <a:p>
            <a:pPr lvl="0"/>
            <a:r>
              <a:rPr lang="en-IN" b="1" u="sng" dirty="0" smtClean="0"/>
              <a:t>3 ways in which the Achilles can rupture are: </a:t>
            </a:r>
          </a:p>
          <a:p>
            <a:pPr lvl="0">
              <a:buNone/>
            </a:pPr>
            <a:r>
              <a:rPr lang="en-IN" sz="2400" dirty="0" smtClean="0"/>
              <a:t>    -Pushing off on the weight bearing foot while extending the flexed knee e.g. out of the blocks in a sprint, or jumping. </a:t>
            </a:r>
          </a:p>
          <a:p>
            <a:pPr lvl="0">
              <a:buNone/>
            </a:pPr>
            <a:r>
              <a:rPr lang="en-IN" sz="2400" dirty="0" smtClean="0"/>
              <a:t>    -Suddenly and unexpectedly </a:t>
            </a:r>
            <a:r>
              <a:rPr lang="en-IN" sz="2400" dirty="0" err="1" smtClean="0"/>
              <a:t>dorsiflexing</a:t>
            </a:r>
            <a:r>
              <a:rPr lang="en-IN" sz="2400" dirty="0" smtClean="0"/>
              <a:t> the foot, which would happen when stepping into a hole </a:t>
            </a:r>
          </a:p>
          <a:p>
            <a:pPr lvl="0">
              <a:buNone/>
            </a:pPr>
            <a:r>
              <a:rPr lang="en-IN" sz="2400" dirty="0" smtClean="0"/>
              <a:t>    -Violent </a:t>
            </a:r>
            <a:r>
              <a:rPr lang="en-IN" sz="2400" dirty="0" err="1" smtClean="0"/>
              <a:t>dorsiflexion</a:t>
            </a:r>
            <a:r>
              <a:rPr lang="en-IN" sz="2400" dirty="0" smtClean="0"/>
              <a:t> of the foot when it is </a:t>
            </a:r>
            <a:r>
              <a:rPr lang="en-IN" sz="2400" dirty="0" err="1" smtClean="0"/>
              <a:t>plantarflexed</a:t>
            </a:r>
            <a:r>
              <a:rPr lang="en-IN" sz="2400" dirty="0" smtClean="0"/>
              <a:t>, such as in falling from a height. </a:t>
            </a:r>
          </a:p>
          <a:p>
            <a:pPr lvl="0"/>
            <a:r>
              <a:rPr lang="en-IN" sz="2400" dirty="0" smtClean="0"/>
              <a:t>usually person feels sudden pain in the heel, and may mistakenly think they have been shot or kicked in the heel. </a:t>
            </a:r>
          </a:p>
          <a:p>
            <a:pPr lvl="0"/>
            <a:r>
              <a:rPr lang="en-IN" sz="2400" dirty="0" smtClean="0"/>
              <a:t>will have weakness when plantar flexing </a:t>
            </a:r>
          </a:p>
          <a:p>
            <a:endParaRPr lang="en-IN" dirty="0"/>
          </a:p>
        </p:txBody>
      </p:sp>
      <p:pic>
        <p:nvPicPr>
          <p:cNvPr id="7" name="Picture 6" descr="Thompson test"/>
          <p:cNvPicPr/>
          <p:nvPr/>
        </p:nvPicPr>
        <p:blipFill>
          <a:blip r:embed="rId2" cstate="print"/>
          <a:srcRect/>
          <a:stretch>
            <a:fillRect/>
          </a:stretch>
        </p:blipFill>
        <p:spPr bwMode="auto">
          <a:xfrm>
            <a:off x="214282" y="4286256"/>
            <a:ext cx="4714908" cy="2482129"/>
          </a:xfrm>
          <a:prstGeom prst="rect">
            <a:avLst/>
          </a:prstGeom>
          <a:noFill/>
          <a:ln w="9525">
            <a:noFill/>
            <a:miter lim="800000"/>
            <a:headEnd/>
            <a:tailEnd/>
          </a:ln>
        </p:spPr>
      </p:pic>
      <p:sp>
        <p:nvSpPr>
          <p:cNvPr id="1028" name="Rectangle 4"/>
          <p:cNvSpPr>
            <a:spLocks noChangeArrowheads="1"/>
          </p:cNvSpPr>
          <p:nvPr/>
        </p:nvSpPr>
        <p:spPr bwMode="auto">
          <a:xfrm>
            <a:off x="5286380" y="4643446"/>
            <a:ext cx="33575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ea typeface="Times New Roman" pitchFamily="18" charset="0"/>
                <a:cs typeface="Calibri" pitchFamily="34" charset="0"/>
              </a:rPr>
              <a:t>Thompson test</a:t>
            </a:r>
            <a:r>
              <a:rPr kumimoji="0" lang="en-US" sz="2000" b="0" i="1" u="none" strike="noStrike" cap="none" normalizeH="0" baseline="0" dirty="0" smtClean="0">
                <a:ln>
                  <a:noFill/>
                </a:ln>
                <a:solidFill>
                  <a:schemeClr val="tx1"/>
                </a:solidFill>
                <a:effectLst/>
                <a:ea typeface="Times New Roman" pitchFamily="18" charset="0"/>
                <a:cs typeface="Calibri" pitchFamily="34" charset="0"/>
              </a:rPr>
              <a:t>. Squeezing the calf as shown will </a:t>
            </a:r>
            <a:r>
              <a:rPr kumimoji="0" lang="en-US" sz="2000" b="0" i="1" u="none" strike="noStrike" cap="none" normalizeH="0" baseline="0" dirty="0" err="1" smtClean="0">
                <a:ln>
                  <a:noFill/>
                </a:ln>
                <a:solidFill>
                  <a:schemeClr val="tx1"/>
                </a:solidFill>
                <a:effectLst/>
                <a:ea typeface="Times New Roman" pitchFamily="18" charset="0"/>
                <a:cs typeface="Calibri" pitchFamily="34" charset="0"/>
              </a:rPr>
              <a:t>plantarflex</a:t>
            </a:r>
            <a:r>
              <a:rPr kumimoji="0" lang="en-US" sz="2000" b="0" i="1" u="none" strike="noStrike" cap="none" normalizeH="0" baseline="0" dirty="0" smtClean="0">
                <a:ln>
                  <a:noFill/>
                </a:ln>
                <a:solidFill>
                  <a:schemeClr val="tx1"/>
                </a:solidFill>
                <a:effectLst/>
                <a:ea typeface="Times New Roman" pitchFamily="18" charset="0"/>
                <a:cs typeface="Calibri" pitchFamily="34" charset="0"/>
              </a:rPr>
              <a:t> the foot (black dotted line) if the tendon is intact. There will be no movement with Achilles tendon rupture.</a:t>
            </a:r>
            <a:endParaRPr kumimoji="0" lang="en-US" sz="2000" b="0" i="0" u="none" strike="noStrike" cap="none" normalizeH="0" baseline="0" dirty="0" smtClean="0">
              <a:ln>
                <a:noFill/>
              </a:ln>
              <a:solidFill>
                <a:schemeClr val="tx1"/>
              </a:solidFill>
              <a:effectLst/>
              <a:cs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Walking Cycle</a:t>
            </a: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Grp="1" noChangeAspect="1" noChangeArrowheads="1"/>
          </p:cNvPicPr>
          <p:nvPr>
            <p:ph sz="half" idx="1"/>
          </p:nvPr>
        </p:nvPicPr>
        <p:blipFill>
          <a:blip r:embed="rId2" cstate="print"/>
          <a:srcRect t="3715" r="15764" b="-3140"/>
          <a:stretch>
            <a:fillRect/>
          </a:stretch>
        </p:blipFill>
        <p:spPr bwMode="auto">
          <a:xfrm rot="5400000">
            <a:off x="3036083" y="-464371"/>
            <a:ext cx="2857520" cy="6786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r>
              <a:rPr lang="en-US" sz="2800" b="1" dirty="0" smtClean="0">
                <a:latin typeface="Times New Roman" pitchFamily="18" charset="0"/>
                <a:cs typeface="Times New Roman" pitchFamily="18" charset="0"/>
              </a:rPr>
              <a:t>Propulsive Mechanism of the foot</a:t>
            </a:r>
            <a:endParaRPr lang="en-US" sz="28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371600"/>
            <a:ext cx="8229600" cy="4754563"/>
          </a:xfrm>
        </p:spPr>
        <p:txBody>
          <a:bodyPr>
            <a:normAutofit lnSpcReduction="10000"/>
          </a:bodyPr>
          <a:lstStyle/>
          <a:p>
            <a:pPr>
              <a:buNone/>
            </a:pPr>
            <a:r>
              <a:rPr lang="en-US" sz="2400" b="1" dirty="0" smtClean="0">
                <a:latin typeface="Times New Roman" pitchFamily="18" charset="0"/>
                <a:cs typeface="Times New Roman" pitchFamily="18" charset="0"/>
              </a:rPr>
              <a:t>In walking:</a:t>
            </a:r>
            <a:r>
              <a:rPr lang="en-US" sz="24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Transmission of weight  borne by the foot  is successively transferred along the heel, lateral border &amp; the ball of foot and anterior pillar of the medial longitudinal arch and medial 3 digits.</a:t>
            </a:r>
          </a:p>
          <a:p>
            <a:r>
              <a:rPr lang="en-US" sz="2000" dirty="0" smtClean="0">
                <a:latin typeface="Times New Roman" pitchFamily="18" charset="0"/>
                <a:cs typeface="Times New Roman" pitchFamily="18" charset="0"/>
              </a:rPr>
              <a:t>Increase in the height of medial arch by</a:t>
            </a:r>
            <a:r>
              <a:rPr lang="en-US" sz="2000" b="1" dirty="0" smtClean="0">
                <a:latin typeface="Times New Roman" pitchFamily="18" charset="0"/>
                <a:cs typeface="Times New Roman" pitchFamily="18" charset="0"/>
              </a:rPr>
              <a:t> “windlass action” </a:t>
            </a:r>
            <a:r>
              <a:rPr lang="en-US" sz="2000" dirty="0" smtClean="0">
                <a:latin typeface="Times New Roman" pitchFamily="18" charset="0"/>
                <a:cs typeface="Times New Roman" pitchFamily="18" charset="0"/>
              </a:rPr>
              <a:t>of plantar </a:t>
            </a:r>
            <a:r>
              <a:rPr lang="en-US" sz="2000" dirty="0" err="1" smtClean="0">
                <a:latin typeface="Times New Roman" pitchFamily="18" charset="0"/>
                <a:cs typeface="Times New Roman" pitchFamily="18" charset="0"/>
              </a:rPr>
              <a:t>aponeurosis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Extension of great toe causes elongation of FH &amp; FDL which increases the force of subsequent contraction.</a:t>
            </a:r>
          </a:p>
          <a:p>
            <a:r>
              <a:rPr lang="en-US" sz="2000" dirty="0" smtClean="0">
                <a:latin typeface="Times New Roman" pitchFamily="18" charset="0"/>
                <a:cs typeface="Times New Roman" pitchFamily="18" charset="0"/>
              </a:rPr>
              <a:t>Both long and short flexor muscles of toes increase the force of take-off.</a:t>
            </a:r>
          </a:p>
          <a:p>
            <a:r>
              <a:rPr lang="en-US" sz="2000" dirty="0" smtClean="0">
                <a:latin typeface="Times New Roman" pitchFamily="18" charset="0"/>
                <a:cs typeface="Times New Roman" pitchFamily="18" charset="0"/>
              </a:rPr>
              <a:t>Prevention of buckling  of toes is done by </a:t>
            </a:r>
            <a:r>
              <a:rPr lang="en-US" sz="2000" dirty="0" err="1" smtClean="0">
                <a:latin typeface="Times New Roman" pitchFamily="18" charset="0"/>
                <a:cs typeface="Times New Roman" pitchFamily="18" charset="0"/>
              </a:rPr>
              <a:t>lumbricals</a:t>
            </a:r>
            <a:r>
              <a:rPr lang="en-US" sz="2000" dirty="0" smtClean="0">
                <a:latin typeface="Times New Roman" pitchFamily="18" charset="0"/>
                <a:cs typeface="Times New Roman" pitchFamily="18" charset="0"/>
              </a:rPr>
              <a:t>.</a:t>
            </a:r>
          </a:p>
          <a:p>
            <a:pPr>
              <a:buNone/>
            </a:pPr>
            <a:endParaRPr lang="en-US" sz="18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In running: </a:t>
            </a:r>
            <a:r>
              <a:rPr lang="en-US" sz="2000" dirty="0">
                <a:latin typeface="Times New Roman" pitchFamily="18" charset="0"/>
                <a:cs typeface="Times New Roman" pitchFamily="18" charset="0"/>
              </a:rPr>
              <a:t>H</a:t>
            </a:r>
            <a:r>
              <a:rPr lang="en-US" sz="2000" dirty="0" smtClean="0">
                <a:latin typeface="Times New Roman" pitchFamily="18" charset="0"/>
                <a:cs typeface="Times New Roman" pitchFamily="18" charset="0"/>
              </a:rPr>
              <a:t>eel remains above the ground.</a:t>
            </a:r>
          </a:p>
          <a:p>
            <a:r>
              <a:rPr lang="en-US" sz="2000" dirty="0" smtClean="0">
                <a:latin typeface="Times New Roman" pitchFamily="18" charset="0"/>
                <a:cs typeface="Times New Roman" pitchFamily="18" charset="0"/>
              </a:rPr>
              <a:t>Take-off point is maintained by the anterior pillar of the medial longitudinal arch.</a:t>
            </a:r>
          </a:p>
          <a:p>
            <a:pPr>
              <a:buNone/>
            </a:pPr>
            <a:endParaRPr lang="en-US" sz="1800" dirty="0" smtClean="0"/>
          </a:p>
          <a:p>
            <a:pPr>
              <a:buNone/>
            </a:pPr>
            <a:endParaRPr lang="en-US" sz="1800" dirty="0" smtClean="0"/>
          </a:p>
          <a:p>
            <a:endParaRPr lang="en-US" sz="1800" dirty="0" smtClean="0"/>
          </a:p>
          <a:p>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latin typeface="Times New Roman" pitchFamily="18" charset="0"/>
                <a:cs typeface="Times New Roman" pitchFamily="18" charset="0"/>
              </a:rPr>
              <a:t>Walking Cycle</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p:spPr>
        <p:txBody>
          <a:bodyPr>
            <a:normAutofit fontScale="85000" lnSpcReduction="20000"/>
          </a:bodyPr>
          <a:lstStyle/>
          <a:p>
            <a:r>
              <a:rPr lang="en-US" sz="2200" dirty="0" smtClean="0">
                <a:latin typeface="Times New Roman" pitchFamily="18" charset="0"/>
                <a:cs typeface="Times New Roman" pitchFamily="18" charset="0"/>
              </a:rPr>
              <a:t>A person makes about 1700-1800 foot  strikes in every mile.</a:t>
            </a:r>
          </a:p>
          <a:p>
            <a:r>
              <a:rPr lang="en-US" sz="2200" dirty="0" smtClean="0">
                <a:latin typeface="Times New Roman" pitchFamily="18" charset="0"/>
                <a:cs typeface="Times New Roman" pitchFamily="18" charset="0"/>
              </a:rPr>
              <a:t>The average man walks 70,000 miles in his life-time.</a:t>
            </a:r>
          </a:p>
          <a:p>
            <a:r>
              <a:rPr lang="en-US" sz="2200" dirty="0" smtClean="0">
                <a:latin typeface="Times New Roman" pitchFamily="18" charset="0"/>
                <a:cs typeface="Times New Roman" pitchFamily="18" charset="0"/>
              </a:rPr>
              <a:t>It consists of series of swing and stance phases in succession.</a:t>
            </a:r>
          </a:p>
          <a:p>
            <a:r>
              <a:rPr lang="en-US" sz="2200" b="1" dirty="0" smtClean="0">
                <a:latin typeface="Times New Roman" pitchFamily="18" charset="0"/>
                <a:cs typeface="Times New Roman" pitchFamily="18" charset="0"/>
              </a:rPr>
              <a:t>Swing phase: </a:t>
            </a:r>
            <a:r>
              <a:rPr lang="en-US" sz="2200" dirty="0" smtClean="0">
                <a:latin typeface="Times New Roman" pitchFamily="18" charset="0"/>
                <a:cs typeface="Times New Roman" pitchFamily="18" charset="0"/>
              </a:rPr>
              <a:t>when the lower limb is off the ground.</a:t>
            </a:r>
          </a:p>
          <a:p>
            <a:r>
              <a:rPr lang="en-US" sz="2200" b="1" dirty="0" smtClean="0">
                <a:latin typeface="Times New Roman" pitchFamily="18" charset="0"/>
                <a:cs typeface="Times New Roman" pitchFamily="18" charset="0"/>
              </a:rPr>
              <a:t>Stance phase: </a:t>
            </a:r>
            <a:r>
              <a:rPr lang="en-US" sz="2200" dirty="0" smtClean="0">
                <a:latin typeface="Times New Roman" pitchFamily="18" charset="0"/>
                <a:cs typeface="Times New Roman" pitchFamily="18" charset="0"/>
              </a:rPr>
              <a:t>the foot strikes the ground and bears weight.</a:t>
            </a:r>
          </a:p>
          <a:p>
            <a:r>
              <a:rPr lang="en-US" sz="2200" b="1" dirty="0" smtClean="0">
                <a:latin typeface="Times New Roman" pitchFamily="18" charset="0"/>
                <a:cs typeface="Times New Roman" pitchFamily="18" charset="0"/>
              </a:rPr>
              <a:t>Walking Cycle:</a:t>
            </a:r>
            <a:r>
              <a:rPr lang="en-US" sz="2200" dirty="0" smtClean="0">
                <a:latin typeface="Times New Roman" pitchFamily="18" charset="0"/>
                <a:cs typeface="Times New Roman" pitchFamily="18" charset="0"/>
              </a:rPr>
              <a:t> the period from the heel-strike of one foot to the heel-strike of the same foot.</a:t>
            </a:r>
          </a:p>
          <a:p>
            <a:r>
              <a:rPr lang="en-US" sz="2200" b="1" dirty="0" smtClean="0">
                <a:latin typeface="Times New Roman" pitchFamily="18" charset="0"/>
                <a:cs typeface="Times New Roman" pitchFamily="18" charset="0"/>
              </a:rPr>
              <a:t>Bobbing: </a:t>
            </a:r>
            <a:r>
              <a:rPr lang="en-US" sz="2200" dirty="0" smtClean="0">
                <a:latin typeface="Times New Roman" pitchFamily="18" charset="0"/>
                <a:cs typeface="Times New Roman" pitchFamily="18" charset="0"/>
              </a:rPr>
              <a:t>Head is displaced upward twice in stance phase, by alternate uses of lower limbs and undergoes corresponding downward movement in swing phase. </a:t>
            </a:r>
          </a:p>
          <a:p>
            <a:r>
              <a:rPr lang="en-US" sz="2200" dirty="0" smtClean="0">
                <a:latin typeface="Times New Roman" pitchFamily="18" charset="0"/>
                <a:cs typeface="Times New Roman" pitchFamily="18" charset="0"/>
              </a:rPr>
              <a:t>The amount of vertical displacement is about 5 cm.</a:t>
            </a:r>
          </a:p>
          <a:p>
            <a:r>
              <a:rPr lang="en-US" sz="2200" dirty="0" smtClean="0">
                <a:latin typeface="Times New Roman" pitchFamily="18" charset="0"/>
                <a:cs typeface="Times New Roman" pitchFamily="18" charset="0"/>
              </a:rPr>
              <a:t>During locomotion lateral displacement of 5 cm is evident when viewed from front or behind.</a:t>
            </a:r>
          </a:p>
          <a:p>
            <a:r>
              <a:rPr lang="en-US" sz="2200" dirty="0" smtClean="0">
                <a:latin typeface="Times New Roman" pitchFamily="18" charset="0"/>
                <a:cs typeface="Times New Roman" pitchFamily="18" charset="0"/>
              </a:rPr>
              <a:t>In swing phase, a person bends the trunk to the side on which he stands for balancing.</a:t>
            </a:r>
          </a:p>
          <a:p>
            <a:r>
              <a:rPr lang="en-US" sz="2200" dirty="0" smtClean="0">
                <a:latin typeface="Times New Roman" pitchFamily="18" charset="0"/>
                <a:cs typeface="Times New Roman" pitchFamily="18" charset="0"/>
              </a:rPr>
              <a:t>The trunk displacement is reversed when the other lower limb bears the weight alternately.</a:t>
            </a:r>
          </a:p>
          <a:p>
            <a:r>
              <a:rPr lang="en-US" sz="2200" dirty="0" smtClean="0">
                <a:latin typeface="Times New Roman" pitchFamily="18" charset="0"/>
                <a:cs typeface="Times New Roman" pitchFamily="18" charset="0"/>
              </a:rPr>
              <a:t>Simultaneously the arm undergoes alternate forward swing with the opposite leg. </a:t>
            </a:r>
          </a:p>
          <a:p>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Sequence of movements in walking cycle</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endParaRPr lang="en-US" sz="18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In first part of swing phase: </a:t>
            </a:r>
          </a:p>
          <a:p>
            <a:r>
              <a:rPr lang="en-US" sz="2400" dirty="0" smtClean="0">
                <a:latin typeface="Times New Roman" pitchFamily="18" charset="0"/>
                <a:cs typeface="Times New Roman" pitchFamily="18" charset="0"/>
              </a:rPr>
              <a:t>Hip, knee and ankle are flexed.</a:t>
            </a:r>
          </a:p>
          <a:p>
            <a:r>
              <a:rPr lang="en-US" sz="2400" dirty="0" smtClean="0">
                <a:latin typeface="Times New Roman" pitchFamily="18" charset="0"/>
                <a:cs typeface="Times New Roman" pitchFamily="18" charset="0"/>
              </a:rPr>
              <a:t>The limb then begins to extend and is fully extended until the heel of the advancing foot strikes the ground.</a:t>
            </a:r>
          </a:p>
          <a:p>
            <a:r>
              <a:rPr lang="en-US" sz="2400" dirty="0" smtClean="0">
                <a:latin typeface="Times New Roman" pitchFamily="18" charset="0"/>
                <a:cs typeface="Times New Roman" pitchFamily="18" charset="0"/>
              </a:rPr>
              <a:t>Hip flexors are most active during the early part of the swing, and the hip extensors are maximally active at heel-strike.</a:t>
            </a:r>
          </a:p>
          <a:p>
            <a:r>
              <a:rPr lang="en-US" sz="2400" dirty="0" err="1" smtClean="0">
                <a:latin typeface="Times New Roman" pitchFamily="18" charset="0"/>
                <a:cs typeface="Times New Roman" pitchFamily="18" charset="0"/>
              </a:rPr>
              <a:t>Dorsiflexors</a:t>
            </a:r>
            <a:r>
              <a:rPr lang="en-US" sz="2400" dirty="0" smtClean="0">
                <a:latin typeface="Times New Roman" pitchFamily="18" charset="0"/>
                <a:cs typeface="Times New Roman" pitchFamily="18" charset="0"/>
              </a:rPr>
              <a:t> of the foot are active at the beginning of swing phase to clear the foot from the ground, and after heel-strike to prevent it from slapping the ground.</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Sequence of movements in walking cycle (contd.)</a:t>
            </a:r>
            <a:endParaRPr lang="en-US" sz="28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buNone/>
            </a:pPr>
            <a:endParaRPr lang="en-US" sz="2000" b="1" dirty="0" smtClean="0">
              <a:latin typeface="Times New Roman" pitchFamily="18" charset="0"/>
              <a:cs typeface="Times New Roman" pitchFamily="18" charset="0"/>
            </a:endParaRPr>
          </a:p>
          <a:p>
            <a:pPr>
              <a:buNone/>
            </a:pPr>
            <a:r>
              <a:rPr lang="en-US" sz="2600" b="1" dirty="0" smtClean="0">
                <a:latin typeface="Times New Roman" pitchFamily="18" charset="0"/>
                <a:cs typeface="Times New Roman" pitchFamily="18" charset="0"/>
              </a:rPr>
              <a:t>At the beginning of stance phase: </a:t>
            </a:r>
          </a:p>
          <a:p>
            <a:r>
              <a:rPr lang="en-US" sz="2400" dirty="0" smtClean="0">
                <a:latin typeface="Times New Roman" pitchFamily="18" charset="0"/>
                <a:cs typeface="Times New Roman" pitchFamily="18" charset="0"/>
              </a:rPr>
              <a:t>the knee flexes slightly when the weight is fully borne.</a:t>
            </a:r>
          </a:p>
          <a:p>
            <a:r>
              <a:rPr lang="en-US" sz="2400" dirty="0" smtClean="0">
                <a:latin typeface="Times New Roman" pitchFamily="18" charset="0"/>
                <a:cs typeface="Times New Roman" pitchFamily="18" charset="0"/>
              </a:rPr>
              <a:t>It again undergoes full extension at the end of the stance phase.</a:t>
            </a:r>
          </a:p>
          <a:p>
            <a:r>
              <a:rPr lang="en-US" sz="2400" dirty="0" smtClean="0">
                <a:latin typeface="Times New Roman" pitchFamily="18" charset="0"/>
                <a:cs typeface="Times New Roman" pitchFamily="18" charset="0"/>
              </a:rPr>
              <a:t>Foot is then bent at the </a:t>
            </a:r>
            <a:r>
              <a:rPr lang="en-US" sz="2400" dirty="0" err="1" smtClean="0">
                <a:latin typeface="Times New Roman" pitchFamily="18" charset="0"/>
                <a:cs typeface="Times New Roman" pitchFamily="18" charset="0"/>
              </a:rPr>
              <a:t>metatarso-phalangeal</a:t>
            </a:r>
            <a:r>
              <a:rPr lang="en-US" sz="2400" dirty="0" smtClean="0">
                <a:latin typeface="Times New Roman" pitchFamily="18" charset="0"/>
                <a:cs typeface="Times New Roman" pitchFamily="18" charset="0"/>
              </a:rPr>
              <a:t> joints.</a:t>
            </a:r>
          </a:p>
          <a:p>
            <a:r>
              <a:rPr lang="en-US" sz="2400" dirty="0" smtClean="0">
                <a:latin typeface="Times New Roman" pitchFamily="18" charset="0"/>
                <a:cs typeface="Times New Roman" pitchFamily="18" charset="0"/>
              </a:rPr>
              <a:t>Plantar flexors of the foot are most active during the later half of  stance.</a:t>
            </a:r>
          </a:p>
          <a:p>
            <a:r>
              <a:rPr lang="en-US" sz="2400" dirty="0" smtClean="0">
                <a:latin typeface="Times New Roman" pitchFamily="18" charset="0"/>
                <a:cs typeface="Times New Roman" pitchFamily="18" charset="0"/>
              </a:rPr>
              <a:t>The toes tend to flex and grip the ground during the same period.</a:t>
            </a:r>
          </a:p>
          <a:p>
            <a:r>
              <a:rPr lang="en-US" sz="2400" dirty="0" smtClean="0">
                <a:latin typeface="Times New Roman" pitchFamily="18" charset="0"/>
                <a:cs typeface="Times New Roman" pitchFamily="18" charset="0"/>
              </a:rPr>
              <a:t>Long extensors and intrinsic muscles of the foot stabilize the toes and provide fixed origins for the long flexors and extensors to act on the leg.</a:t>
            </a:r>
          </a:p>
          <a:p>
            <a:r>
              <a:rPr lang="en-US" sz="2400" dirty="0" smtClean="0">
                <a:latin typeface="Times New Roman" pitchFamily="18" charset="0"/>
                <a:cs typeface="Times New Roman" pitchFamily="18" charset="0"/>
              </a:rPr>
              <a:t>Invertors and </a:t>
            </a:r>
            <a:r>
              <a:rPr lang="en-US" sz="2400" dirty="0" err="1" smtClean="0">
                <a:latin typeface="Times New Roman" pitchFamily="18" charset="0"/>
                <a:cs typeface="Times New Roman" pitchFamily="18" charset="0"/>
              </a:rPr>
              <a:t>evertors</a:t>
            </a:r>
            <a:r>
              <a:rPr lang="en-US" sz="2400" dirty="0" smtClean="0">
                <a:latin typeface="Times New Roman" pitchFamily="18" charset="0"/>
                <a:cs typeface="Times New Roman" pitchFamily="18" charset="0"/>
              </a:rPr>
              <a:t> of foot are important stabilizers in stance phase.</a:t>
            </a:r>
          </a:p>
          <a:p>
            <a:pPr>
              <a:buNone/>
            </a:pP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Sequence of movements in walking cycle</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endParaRPr lang="en-US" sz="18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In first part of swing phase: </a:t>
            </a:r>
          </a:p>
          <a:p>
            <a:r>
              <a:rPr lang="en-US" sz="2400" dirty="0" smtClean="0">
                <a:latin typeface="Times New Roman" pitchFamily="18" charset="0"/>
                <a:cs typeface="Times New Roman" pitchFamily="18" charset="0"/>
              </a:rPr>
              <a:t>Hip, knee and ankle are flexed.</a:t>
            </a:r>
          </a:p>
          <a:p>
            <a:r>
              <a:rPr lang="en-US" sz="2400" dirty="0" smtClean="0">
                <a:latin typeface="Times New Roman" pitchFamily="18" charset="0"/>
                <a:cs typeface="Times New Roman" pitchFamily="18" charset="0"/>
              </a:rPr>
              <a:t>The limb then begins to extend and is fully extended until the heel of the advancing foot strikes the ground.</a:t>
            </a:r>
          </a:p>
          <a:p>
            <a:r>
              <a:rPr lang="en-US" sz="2400" dirty="0" smtClean="0">
                <a:latin typeface="Times New Roman" pitchFamily="18" charset="0"/>
                <a:cs typeface="Times New Roman" pitchFamily="18" charset="0"/>
              </a:rPr>
              <a:t>Hip flexors are most active during the early part of the swing, and the hip extensors are maximally active at heel-strike.</a:t>
            </a:r>
          </a:p>
          <a:p>
            <a:r>
              <a:rPr lang="en-US" sz="2400" dirty="0" err="1" smtClean="0">
                <a:latin typeface="Times New Roman" pitchFamily="18" charset="0"/>
                <a:cs typeface="Times New Roman" pitchFamily="18" charset="0"/>
              </a:rPr>
              <a:t>Dorsiflexors</a:t>
            </a:r>
            <a:r>
              <a:rPr lang="en-US" sz="2400" dirty="0" smtClean="0">
                <a:latin typeface="Times New Roman" pitchFamily="18" charset="0"/>
                <a:cs typeface="Times New Roman" pitchFamily="18" charset="0"/>
              </a:rPr>
              <a:t> of the foot are active at the beginning of swing phase to clear the foot from the ground, and after heel-strike to prevent it from slapping the ground.</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3"/>
          <p:cNvSpPr>
            <a:spLocks noGrp="1"/>
          </p:cNvSpPr>
          <p:nvPr>
            <p:ph sz="half" idx="2"/>
          </p:nvPr>
        </p:nvSpPr>
        <p:spPr/>
        <p:txBody>
          <a:bodyPr/>
          <a:lstStyle/>
          <a:p>
            <a:endParaRPr lang="en-IN"/>
          </a:p>
        </p:txBody>
      </p:sp>
      <p:pic>
        <p:nvPicPr>
          <p:cNvPr id="5" name="Content Placeholder 4" descr="planter aponeurosis"/>
          <p:cNvPicPr>
            <a:picLocks noGrp="1" noChangeAspect="1" noChangeArrowheads="1"/>
          </p:cNvPicPr>
          <p:nvPr>
            <p:ph sz="half" idx="1"/>
          </p:nvPr>
        </p:nvPicPr>
        <p:blipFill>
          <a:blip r:embed="rId2" cstate="print"/>
          <a:srcRect/>
          <a:stretch>
            <a:fillRect/>
          </a:stretch>
        </p:blipFill>
        <p:spPr bwMode="auto">
          <a:xfrm>
            <a:off x="2857488" y="81890"/>
            <a:ext cx="3857652" cy="644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Control and Regulation</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Walking is a laboriously learned and automatic activity.</a:t>
            </a:r>
          </a:p>
          <a:p>
            <a:r>
              <a:rPr lang="en-US" sz="2400" dirty="0" smtClean="0">
                <a:latin typeface="Times New Roman" pitchFamily="18" charset="0"/>
                <a:cs typeface="Times New Roman" pitchFamily="18" charset="0"/>
              </a:rPr>
              <a:t>It depends upon the reflex patterns mediated by the spinal cord and controlled by the brain.</a:t>
            </a:r>
          </a:p>
          <a:p>
            <a:r>
              <a:rPr lang="en-US" sz="2400" dirty="0" smtClean="0">
                <a:latin typeface="Times New Roman" pitchFamily="18" charset="0"/>
                <a:cs typeface="Times New Roman" pitchFamily="18" charset="0"/>
              </a:rPr>
              <a:t>Walking reflexes are regulated by a variety of sensory </a:t>
            </a:r>
            <a:r>
              <a:rPr lang="en-US" sz="2400" dirty="0" err="1" smtClean="0">
                <a:latin typeface="Times New Roman" pitchFamily="18" charset="0"/>
                <a:cs typeface="Times New Roman" pitchFamily="18" charset="0"/>
              </a:rPr>
              <a:t>informations</a:t>
            </a:r>
            <a:r>
              <a:rPr lang="en-US" sz="2400" dirty="0" smtClean="0">
                <a:latin typeface="Times New Roman" pitchFamily="18" charset="0"/>
                <a:cs typeface="Times New Roman" pitchFamily="18" charset="0"/>
              </a:rPr>
              <a:t> of tactile, </a:t>
            </a:r>
            <a:r>
              <a:rPr lang="en-US" sz="2400" dirty="0" err="1" smtClean="0">
                <a:latin typeface="Times New Roman" pitchFamily="18" charset="0"/>
                <a:cs typeface="Times New Roman" pitchFamily="18" charset="0"/>
              </a:rPr>
              <a:t>ligamentous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articular</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musculo-tendinous</a:t>
            </a:r>
            <a:r>
              <a:rPr lang="en-US" sz="2400" dirty="0" smtClean="0">
                <a:latin typeface="Times New Roman" pitchFamily="18" charset="0"/>
                <a:cs typeface="Times New Roman" pitchFamily="18" charset="0"/>
              </a:rPr>
              <a:t> nerve endings.</a:t>
            </a:r>
          </a:p>
          <a:p>
            <a:r>
              <a:rPr lang="en-US" sz="2400" dirty="0" smtClean="0">
                <a:latin typeface="Times New Roman" pitchFamily="18" charset="0"/>
                <a:cs typeface="Times New Roman" pitchFamily="18" charset="0"/>
              </a:rPr>
              <a:t>The pattern of walking may be altered by individual style, poor posture, overweight, foot wear etc.</a:t>
            </a:r>
          </a:p>
          <a:p>
            <a:r>
              <a:rPr lang="en-US" sz="2400" dirty="0" smtClean="0">
                <a:latin typeface="Times New Roman" pitchFamily="18" charset="0"/>
                <a:cs typeface="Times New Roman" pitchFamily="18" charset="0"/>
              </a:rPr>
              <a:t>Disturbances of gait are important signs in many disorders of the central nervous system.</a:t>
            </a:r>
          </a:p>
          <a:p>
            <a:pPr>
              <a:buNone/>
            </a:pP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Disturbances of Gait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Ataxic gait</a:t>
            </a:r>
          </a:p>
          <a:p>
            <a:r>
              <a:rPr lang="en-US" sz="2400" dirty="0" smtClean="0">
                <a:latin typeface="Times New Roman" pitchFamily="18" charset="0"/>
                <a:cs typeface="Times New Roman" pitchFamily="18" charset="0"/>
              </a:rPr>
              <a:t>Hemiplegic gait</a:t>
            </a:r>
          </a:p>
          <a:p>
            <a:r>
              <a:rPr lang="en-US" sz="2400" dirty="0" smtClean="0">
                <a:latin typeface="Times New Roman" pitchFamily="18" charset="0"/>
                <a:cs typeface="Times New Roman" pitchFamily="18" charset="0"/>
              </a:rPr>
              <a:t>Scissors gait</a:t>
            </a:r>
          </a:p>
          <a:p>
            <a:r>
              <a:rPr lang="en-US" sz="2400" dirty="0" smtClean="0">
                <a:latin typeface="Times New Roman" pitchFamily="18" charset="0"/>
                <a:cs typeface="Times New Roman" pitchFamily="18" charset="0"/>
              </a:rPr>
              <a:t>Staggering gait</a:t>
            </a:r>
          </a:p>
          <a:p>
            <a:r>
              <a:rPr lang="en-US" sz="2400" dirty="0" smtClean="0">
                <a:latin typeface="Times New Roman" pitchFamily="18" charset="0"/>
                <a:cs typeface="Times New Roman" pitchFamily="18" charset="0"/>
              </a:rPr>
              <a:t>Waddling gait</a:t>
            </a:r>
          </a:p>
          <a:p>
            <a:r>
              <a:rPr lang="en-US" sz="2400" dirty="0" err="1" smtClean="0">
                <a:latin typeface="Times New Roman" pitchFamily="18" charset="0"/>
                <a:cs typeface="Times New Roman" pitchFamily="18" charset="0"/>
              </a:rPr>
              <a:t>Cerebellar</a:t>
            </a:r>
            <a:r>
              <a:rPr lang="en-US" sz="2400" dirty="0" smtClean="0">
                <a:latin typeface="Times New Roman" pitchFamily="18" charset="0"/>
                <a:cs typeface="Times New Roman" pitchFamily="18" charset="0"/>
              </a:rPr>
              <a:t> gait</a:t>
            </a:r>
          </a:p>
          <a:p>
            <a:r>
              <a:rPr lang="en-US" sz="2400" dirty="0" smtClean="0">
                <a:latin typeface="Times New Roman" pitchFamily="18" charset="0"/>
                <a:cs typeface="Times New Roman" pitchFamily="18" charset="0"/>
              </a:rPr>
              <a:t>Propulsion gait</a:t>
            </a:r>
          </a:p>
          <a:p>
            <a:r>
              <a:rPr lang="en-US" sz="2400" dirty="0" smtClean="0">
                <a:latin typeface="Times New Roman" pitchFamily="18" charset="0"/>
                <a:cs typeface="Times New Roman" pitchFamily="18" charset="0"/>
              </a:rPr>
              <a:t>Limping gait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895600"/>
            <a:ext cx="6477000" cy="2971800"/>
          </a:xfrm>
        </p:spPr>
        <p:txBody>
          <a:bodyPr>
            <a:noAutofit/>
          </a:bodyPr>
          <a:lstStyle/>
          <a:p>
            <a:r>
              <a:rPr lang="en-US" sz="9600" dirty="0" smtClean="0"/>
              <a:t>Multiple choice Questions</a:t>
            </a:r>
            <a:endParaRPr lang="en-IN" sz="9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archesoffoot-130717081643-phpapp01/95/arches-of-foot-19-638.jpg?cb=1374067034"/>
          <p:cNvPicPr>
            <a:picLocks noChangeAspect="1" noChangeArrowheads="1"/>
          </p:cNvPicPr>
          <p:nvPr/>
        </p:nvPicPr>
        <p:blipFill>
          <a:blip r:embed="rId2" cstate="print"/>
          <a:srcRect l="13000" t="30504" b="17019"/>
          <a:stretch>
            <a:fillRect/>
          </a:stretch>
        </p:blipFill>
        <p:spPr bwMode="auto">
          <a:xfrm>
            <a:off x="0" y="1529078"/>
            <a:ext cx="4724400" cy="2771677"/>
          </a:xfrm>
          <a:prstGeom prst="rect">
            <a:avLst/>
          </a:prstGeom>
          <a:noFill/>
        </p:spPr>
      </p:pic>
      <p:cxnSp>
        <p:nvCxnSpPr>
          <p:cNvPr id="7" name="Straight Arrow Connector 6"/>
          <p:cNvCxnSpPr/>
          <p:nvPr/>
        </p:nvCxnSpPr>
        <p:spPr>
          <a:xfrm rot="10800000">
            <a:off x="3276600" y="1828800"/>
            <a:ext cx="2362200" cy="1524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4876800" y="1447800"/>
            <a:ext cx="42672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The arrow marked structure is the tendon of</a:t>
            </a:r>
            <a:endParaRPr lang="en-IN" sz="3200" dirty="0"/>
          </a:p>
        </p:txBody>
      </p:sp>
      <p:sp>
        <p:nvSpPr>
          <p:cNvPr id="12" name="Title 1"/>
          <p:cNvSpPr>
            <a:spLocks noGrp="1"/>
          </p:cNvSpPr>
          <p:nvPr>
            <p:ph type="title"/>
          </p:nvPr>
        </p:nvSpPr>
        <p:spPr>
          <a:xfrm>
            <a:off x="609600" y="228600"/>
            <a:ext cx="8153400" cy="990600"/>
          </a:xfrm>
        </p:spPr>
        <p:txBody>
          <a:bodyPr/>
          <a:lstStyle/>
          <a:p>
            <a:r>
              <a:rPr lang="en-US" b="1" dirty="0" smtClean="0"/>
              <a:t>Q. 1</a:t>
            </a:r>
            <a:endParaRPr lang="en-IN" b="1" dirty="0"/>
          </a:p>
        </p:txBody>
      </p:sp>
      <p:sp>
        <p:nvSpPr>
          <p:cNvPr id="6" name="TextBox 5"/>
          <p:cNvSpPr txBox="1"/>
          <p:nvPr/>
        </p:nvSpPr>
        <p:spPr>
          <a:xfrm>
            <a:off x="5181600" y="3429000"/>
            <a:ext cx="3962400" cy="2339102"/>
          </a:xfrm>
          <a:prstGeom prst="rect">
            <a:avLst/>
          </a:prstGeom>
          <a:noFill/>
        </p:spPr>
        <p:txBody>
          <a:bodyPr wrap="square" rtlCol="0">
            <a:spAutoFit/>
          </a:bodyPr>
          <a:lstStyle/>
          <a:p>
            <a:r>
              <a:rPr lang="en-US" sz="3200" b="1" dirty="0" smtClean="0"/>
              <a:t>A. </a:t>
            </a:r>
            <a:r>
              <a:rPr lang="en-US" sz="3200" b="1" dirty="0" err="1" smtClean="0"/>
              <a:t>Peroneus</a:t>
            </a:r>
            <a:r>
              <a:rPr lang="en-US" sz="3200" b="1" dirty="0" smtClean="0"/>
              <a:t> </a:t>
            </a:r>
            <a:r>
              <a:rPr lang="en-US" sz="3200" b="1" dirty="0" err="1" smtClean="0"/>
              <a:t>Brevis</a:t>
            </a:r>
            <a:endParaRPr lang="en-US" sz="3200" b="1" dirty="0" smtClean="0"/>
          </a:p>
          <a:p>
            <a:r>
              <a:rPr lang="en-US" sz="3200" b="1" dirty="0" smtClean="0"/>
              <a:t>B. </a:t>
            </a:r>
            <a:r>
              <a:rPr lang="en-US" sz="3200" b="1" dirty="0" err="1" smtClean="0"/>
              <a:t>Peroneus</a:t>
            </a:r>
            <a:r>
              <a:rPr lang="en-US" sz="3200" b="1" dirty="0" smtClean="0"/>
              <a:t> </a:t>
            </a:r>
            <a:r>
              <a:rPr lang="en-US" sz="3200" b="1" dirty="0" err="1" smtClean="0"/>
              <a:t>Longus</a:t>
            </a:r>
            <a:endParaRPr lang="en-US" sz="3200" b="1" dirty="0" smtClean="0"/>
          </a:p>
          <a:p>
            <a:r>
              <a:rPr lang="en-US" sz="3200" b="1" dirty="0" smtClean="0"/>
              <a:t>C. </a:t>
            </a:r>
            <a:r>
              <a:rPr lang="en-US" sz="3200" b="1" dirty="0" err="1" smtClean="0"/>
              <a:t>Tibialis</a:t>
            </a:r>
            <a:r>
              <a:rPr lang="en-US" sz="3200" b="1" dirty="0" smtClean="0"/>
              <a:t> Anterior</a:t>
            </a:r>
          </a:p>
          <a:p>
            <a:r>
              <a:rPr lang="en-US" sz="3200" b="1" dirty="0" smtClean="0"/>
              <a:t>D. </a:t>
            </a:r>
            <a:r>
              <a:rPr lang="en-US" sz="3200" b="1" dirty="0" err="1" smtClean="0"/>
              <a:t>Tibialis</a:t>
            </a:r>
            <a:r>
              <a:rPr lang="en-US" sz="3200" b="1" dirty="0" smtClean="0"/>
              <a:t> Posterior</a:t>
            </a:r>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6934200" cy="5181600"/>
          </a:xfrm>
        </p:spPr>
        <p:txBody>
          <a:bodyPr anchor="t">
            <a:normAutofit fontScale="90000"/>
          </a:bodyPr>
          <a:lstStyle/>
          <a:p>
            <a:r>
              <a:rPr lang="en-US" sz="4000" b="1" dirty="0" smtClean="0">
                <a:solidFill>
                  <a:srgbClr val="0070C0"/>
                </a:solidFill>
              </a:rPr>
              <a:t>Which of the following ligament supports the transverse arch -</a:t>
            </a:r>
            <a:br>
              <a:rPr lang="en-US" sz="4000" b="1" dirty="0" smtClean="0">
                <a:solidFill>
                  <a:srgbClr val="0070C0"/>
                </a:solidFill>
              </a:rPr>
            </a:br>
            <a:r>
              <a:rPr lang="en-US" dirty="0" smtClean="0"/>
              <a:t/>
            </a:r>
            <a:br>
              <a:rPr lang="en-US" dirty="0" smtClean="0"/>
            </a:br>
            <a:r>
              <a:rPr lang="en-US" sz="3600" b="1" dirty="0" smtClean="0">
                <a:solidFill>
                  <a:schemeClr val="tx1"/>
                </a:solidFill>
              </a:rPr>
              <a:t>A. Long plantar ligament</a:t>
            </a:r>
            <a:br>
              <a:rPr lang="en-US" sz="3600" b="1" dirty="0" smtClean="0">
                <a:solidFill>
                  <a:schemeClr val="tx1"/>
                </a:solidFill>
              </a:rPr>
            </a:br>
            <a:r>
              <a:rPr lang="en-US" sz="3600" b="1" dirty="0" smtClean="0">
                <a:solidFill>
                  <a:schemeClr val="tx1"/>
                </a:solidFill>
              </a:rPr>
              <a:t>B. Short plantar ligament</a:t>
            </a:r>
            <a:br>
              <a:rPr lang="en-US" sz="3600" b="1" dirty="0" smtClean="0">
                <a:solidFill>
                  <a:schemeClr val="tx1"/>
                </a:solidFill>
              </a:rPr>
            </a:br>
            <a:r>
              <a:rPr lang="en-US" sz="3600" b="1" dirty="0" smtClean="0">
                <a:solidFill>
                  <a:schemeClr val="tx1"/>
                </a:solidFill>
              </a:rPr>
              <a:t>C. Deep metatarsal ligament </a:t>
            </a:r>
            <a:br>
              <a:rPr lang="en-US" sz="3600" b="1" dirty="0" smtClean="0">
                <a:solidFill>
                  <a:schemeClr val="tx1"/>
                </a:solidFill>
              </a:rPr>
            </a:br>
            <a:r>
              <a:rPr lang="en-US" sz="3600" b="1" dirty="0" smtClean="0">
                <a:solidFill>
                  <a:schemeClr val="tx1"/>
                </a:solidFill>
              </a:rPr>
              <a:t>D. Plantar </a:t>
            </a:r>
            <a:r>
              <a:rPr lang="en-US" sz="3600" b="1" dirty="0" err="1" smtClean="0">
                <a:solidFill>
                  <a:schemeClr val="tx1"/>
                </a:solidFill>
              </a:rPr>
              <a:t>Aponeurosis</a:t>
            </a:r>
            <a:r>
              <a:rPr lang="en-US" sz="3600" b="1" dirty="0" smtClean="0">
                <a:solidFill>
                  <a:schemeClr val="tx1"/>
                </a:solidFill>
              </a:rPr>
              <a:t> </a:t>
            </a:r>
            <a:r>
              <a:rPr lang="en-US" dirty="0" smtClean="0"/>
              <a:t/>
            </a:r>
            <a:br>
              <a:rPr lang="en-US" dirty="0" smtClean="0"/>
            </a:br>
            <a:endParaRPr lang="en-IN" dirty="0"/>
          </a:p>
        </p:txBody>
      </p:sp>
      <p:pic>
        <p:nvPicPr>
          <p:cNvPr id="26626" name="Picture 2" descr="http://image.slidesharecdn.com/archesoffoot-130717081643-phpapp01/95/arches-of-foot-23-638.jpg?cb=1374067034"/>
          <p:cNvPicPr>
            <a:picLocks noChangeAspect="1" noChangeArrowheads="1"/>
          </p:cNvPicPr>
          <p:nvPr/>
        </p:nvPicPr>
        <p:blipFill>
          <a:blip r:embed="rId2" cstate="print"/>
          <a:srcRect l="50157" t="20042" r="10972" b="13152"/>
          <a:stretch>
            <a:fillRect/>
          </a:stretch>
        </p:blipFill>
        <p:spPr bwMode="auto">
          <a:xfrm>
            <a:off x="6063615" y="2743200"/>
            <a:ext cx="2775585" cy="3581400"/>
          </a:xfrm>
          <a:prstGeom prst="rect">
            <a:avLst/>
          </a:prstGeom>
          <a:noFill/>
        </p:spPr>
      </p:pic>
      <p:sp>
        <p:nvSpPr>
          <p:cNvPr id="4"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Q. 2</a:t>
            </a:r>
            <a:endParaRPr kumimoji="0" lang="en-IN"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8763000" cy="5105400"/>
          </a:xfrm>
        </p:spPr>
        <p:txBody>
          <a:bodyPr anchor="t">
            <a:normAutofit/>
          </a:bodyPr>
          <a:lstStyle/>
          <a:p>
            <a:r>
              <a:rPr lang="en-IN" b="1" dirty="0" smtClean="0">
                <a:solidFill>
                  <a:srgbClr val="0070C0"/>
                </a:solidFill>
              </a:rPr>
              <a:t>The keystone of the lateral longitudinal arch is</a:t>
            </a:r>
            <a:br>
              <a:rPr lang="en-IN" b="1" dirty="0" smtClean="0">
                <a:solidFill>
                  <a:srgbClr val="0070C0"/>
                </a:solidFill>
              </a:rPr>
            </a:br>
            <a:r>
              <a:rPr lang="en-IN" b="1" dirty="0" smtClean="0">
                <a:solidFill>
                  <a:srgbClr val="0070C0"/>
                </a:solidFill>
              </a:rPr>
              <a:t/>
            </a:r>
            <a:br>
              <a:rPr lang="en-IN" b="1" dirty="0" smtClean="0">
                <a:solidFill>
                  <a:srgbClr val="0070C0"/>
                </a:solidFill>
              </a:rPr>
            </a:br>
            <a:r>
              <a:rPr lang="en-IN" sz="3600" b="1" dirty="0" smtClean="0">
                <a:solidFill>
                  <a:schemeClr val="tx1"/>
                </a:solidFill>
              </a:rPr>
              <a:t>A. </a:t>
            </a:r>
            <a:r>
              <a:rPr lang="en-IN" sz="3600" b="1" dirty="0" err="1" smtClean="0">
                <a:solidFill>
                  <a:schemeClr val="tx1"/>
                </a:solidFill>
              </a:rPr>
              <a:t>Navicular</a:t>
            </a:r>
            <a:r>
              <a:rPr lang="en-IN" sz="3600" b="1" dirty="0" smtClean="0">
                <a:solidFill>
                  <a:schemeClr val="tx1"/>
                </a:solidFill>
              </a:rPr>
              <a:t/>
            </a:r>
            <a:br>
              <a:rPr lang="en-IN" sz="3600" b="1" dirty="0" smtClean="0">
                <a:solidFill>
                  <a:schemeClr val="tx1"/>
                </a:solidFill>
              </a:rPr>
            </a:br>
            <a:r>
              <a:rPr lang="en-IN" sz="3600" b="1" dirty="0" smtClean="0">
                <a:solidFill>
                  <a:schemeClr val="tx1"/>
                </a:solidFill>
              </a:rPr>
              <a:t>B. Lateral Cuneiform</a:t>
            </a:r>
            <a:br>
              <a:rPr lang="en-IN" sz="3600" b="1" dirty="0" smtClean="0">
                <a:solidFill>
                  <a:schemeClr val="tx1"/>
                </a:solidFill>
              </a:rPr>
            </a:br>
            <a:r>
              <a:rPr lang="en-IN" sz="3600" b="1" dirty="0" smtClean="0">
                <a:solidFill>
                  <a:schemeClr val="tx1"/>
                </a:solidFill>
              </a:rPr>
              <a:t>C. </a:t>
            </a:r>
            <a:r>
              <a:rPr lang="en-IN" sz="3600" b="1" dirty="0" err="1" smtClean="0">
                <a:solidFill>
                  <a:schemeClr val="tx1"/>
                </a:solidFill>
              </a:rPr>
              <a:t>Calcaneum</a:t>
            </a:r>
            <a:r>
              <a:rPr lang="en-IN" sz="3600" b="1" dirty="0" smtClean="0">
                <a:solidFill>
                  <a:schemeClr val="tx1"/>
                </a:solidFill>
              </a:rPr>
              <a:t/>
            </a:r>
            <a:br>
              <a:rPr lang="en-IN" sz="3600" b="1" dirty="0" smtClean="0">
                <a:solidFill>
                  <a:schemeClr val="tx1"/>
                </a:solidFill>
              </a:rPr>
            </a:br>
            <a:r>
              <a:rPr lang="en-IN" sz="3600" b="1" dirty="0" smtClean="0">
                <a:solidFill>
                  <a:schemeClr val="tx1"/>
                </a:solidFill>
              </a:rPr>
              <a:t>D. </a:t>
            </a:r>
            <a:r>
              <a:rPr lang="en-IN" sz="3600" b="1" dirty="0" err="1" smtClean="0">
                <a:solidFill>
                  <a:schemeClr val="tx1"/>
                </a:solidFill>
              </a:rPr>
              <a:t>Cuboid</a:t>
            </a:r>
            <a:r>
              <a:rPr lang="en-IN" sz="3600" dirty="0" smtClean="0">
                <a:solidFill>
                  <a:schemeClr val="tx1"/>
                </a:solidFill>
              </a:rPr>
              <a:t/>
            </a:r>
            <a:br>
              <a:rPr lang="en-IN" sz="3600" dirty="0" smtClean="0">
                <a:solidFill>
                  <a:schemeClr val="tx1"/>
                </a:solidFill>
              </a:rPr>
            </a:br>
            <a:endParaRPr lang="en-IN" b="1" dirty="0">
              <a:solidFill>
                <a:schemeClr val="tx1"/>
              </a:solidFill>
            </a:endParaRPr>
          </a:p>
        </p:txBody>
      </p:sp>
      <p:sp>
        <p:nvSpPr>
          <p:cNvPr id="3"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Q. 3</a:t>
            </a:r>
            <a:endParaRPr kumimoji="0" lang="en-IN"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534400" cy="4800600"/>
          </a:xfrm>
        </p:spPr>
        <p:txBody>
          <a:bodyPr anchor="t">
            <a:normAutofit fontScale="90000"/>
          </a:bodyPr>
          <a:lstStyle/>
          <a:p>
            <a:r>
              <a:rPr lang="en-US" b="1" dirty="0" smtClean="0">
                <a:solidFill>
                  <a:srgbClr val="0070C0"/>
                </a:solidFill>
              </a:rPr>
              <a:t>Medial longitudinal arch of the foot is </a:t>
            </a:r>
            <a:r>
              <a:rPr lang="en-US" b="1" i="1" u="sng" dirty="0" smtClean="0">
                <a:solidFill>
                  <a:srgbClr val="0070C0"/>
                </a:solidFill>
              </a:rPr>
              <a:t>not</a:t>
            </a:r>
            <a:r>
              <a:rPr lang="en-US" b="1" dirty="0" smtClean="0">
                <a:solidFill>
                  <a:srgbClr val="0070C0"/>
                </a:solidFill>
              </a:rPr>
              <a:t> formed by –</a:t>
            </a:r>
            <a:br>
              <a:rPr lang="en-US" b="1" dirty="0" smtClean="0">
                <a:solidFill>
                  <a:srgbClr val="0070C0"/>
                </a:solidFill>
              </a:rPr>
            </a:br>
            <a:r>
              <a:rPr lang="en-US" dirty="0" smtClean="0"/>
              <a:t/>
            </a:r>
            <a:br>
              <a:rPr lang="en-US" dirty="0" smtClean="0"/>
            </a:br>
            <a:r>
              <a:rPr lang="en-US" sz="4000" b="1" dirty="0" smtClean="0">
                <a:solidFill>
                  <a:schemeClr val="tx1"/>
                </a:solidFill>
              </a:rPr>
              <a:t>A. </a:t>
            </a:r>
            <a:r>
              <a:rPr lang="en-US" sz="4000" b="1" dirty="0" err="1" smtClean="0">
                <a:solidFill>
                  <a:schemeClr val="tx1"/>
                </a:solidFill>
              </a:rPr>
              <a:t>Cuboid</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B. </a:t>
            </a:r>
            <a:r>
              <a:rPr lang="en-US" sz="4000" b="1" dirty="0" err="1" smtClean="0">
                <a:solidFill>
                  <a:schemeClr val="tx1"/>
                </a:solidFill>
              </a:rPr>
              <a:t>Calcaneus</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C. Talus</a:t>
            </a:r>
            <a:br>
              <a:rPr lang="en-US" sz="4000" b="1" dirty="0" smtClean="0">
                <a:solidFill>
                  <a:schemeClr val="tx1"/>
                </a:solidFill>
              </a:rPr>
            </a:br>
            <a:r>
              <a:rPr lang="en-US" sz="4000" b="1" dirty="0" smtClean="0">
                <a:solidFill>
                  <a:schemeClr val="tx1"/>
                </a:solidFill>
              </a:rPr>
              <a:t>D. </a:t>
            </a:r>
            <a:r>
              <a:rPr lang="en-US" sz="4000" b="1" dirty="0" err="1" smtClean="0">
                <a:solidFill>
                  <a:schemeClr val="tx1"/>
                </a:solidFill>
              </a:rPr>
              <a:t>Navicular</a:t>
            </a:r>
            <a:r>
              <a:rPr lang="en-US" dirty="0" smtClean="0"/>
              <a:t/>
            </a:r>
            <a:br>
              <a:rPr lang="en-US" dirty="0" smtClean="0"/>
            </a:br>
            <a:endParaRPr lang="en-IN" dirty="0"/>
          </a:p>
        </p:txBody>
      </p:sp>
      <p:sp>
        <p:nvSpPr>
          <p:cNvPr id="3" name="Title 1"/>
          <p:cNvSpPr txBox="1">
            <a:spLocks/>
          </p:cNvSpPr>
          <p:nvPr/>
        </p:nvSpPr>
        <p:spPr>
          <a:xfrm>
            <a:off x="762000" y="3810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Q. 4</a:t>
            </a:r>
            <a:endParaRPr kumimoji="0" lang="en-IN"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Q. 5</a:t>
            </a:r>
            <a:endParaRPr kumimoji="0" lang="en-IN"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Rectangle 7"/>
          <p:cNvSpPr/>
          <p:nvPr/>
        </p:nvSpPr>
        <p:spPr>
          <a:xfrm>
            <a:off x="0" y="1295400"/>
            <a:ext cx="9144000" cy="6055043"/>
          </a:xfrm>
          <a:prstGeom prst="rect">
            <a:avLst/>
          </a:prstGeom>
        </p:spPr>
        <p:txBody>
          <a:bodyPr wrap="square">
            <a:spAutoFit/>
          </a:bodyPr>
          <a:lstStyle/>
          <a:p>
            <a:r>
              <a:rPr lang="en-IN" sz="3200" b="1" dirty="0" smtClean="0">
                <a:solidFill>
                  <a:srgbClr val="0070C0"/>
                </a:solidFill>
              </a:rPr>
              <a:t>A 32 years old patient goes to the clinic with a noticeable pain in the first and second metatarsal heads of the left foot, and in the first metatarsal head of the right foot. The patient works as a hairdresser, she stands up about 8 hours a day in static position and walking. The following symptoms could be associated with</a:t>
            </a:r>
          </a:p>
          <a:p>
            <a:r>
              <a:rPr lang="en-US" sz="3200" b="1" dirty="0" smtClean="0"/>
              <a:t>A. </a:t>
            </a:r>
            <a:r>
              <a:rPr lang="en-US" sz="3200" b="1" dirty="0" err="1" smtClean="0"/>
              <a:t>Pes</a:t>
            </a:r>
            <a:r>
              <a:rPr lang="en-US" sz="3200" b="1" dirty="0" smtClean="0"/>
              <a:t> </a:t>
            </a:r>
            <a:r>
              <a:rPr lang="en-US" sz="3200" b="1" dirty="0" err="1" smtClean="0"/>
              <a:t>cavus</a:t>
            </a:r>
            <a:endParaRPr lang="en-US" sz="3200" b="1" dirty="0" smtClean="0"/>
          </a:p>
          <a:p>
            <a:r>
              <a:rPr lang="en-US" sz="3200" b="1" dirty="0" smtClean="0"/>
              <a:t>B. </a:t>
            </a:r>
            <a:r>
              <a:rPr lang="en-US" sz="3200" b="1" dirty="0" err="1" smtClean="0"/>
              <a:t>Pes</a:t>
            </a:r>
            <a:r>
              <a:rPr lang="en-US" sz="3200" b="1" dirty="0" smtClean="0"/>
              <a:t> </a:t>
            </a:r>
            <a:r>
              <a:rPr lang="en-US" sz="3200" b="1" dirty="0" err="1" smtClean="0"/>
              <a:t>planus</a:t>
            </a:r>
            <a:endParaRPr lang="en-US" sz="3200" b="1" dirty="0" smtClean="0"/>
          </a:p>
          <a:p>
            <a:r>
              <a:rPr lang="en-US" sz="3200" b="1" dirty="0" smtClean="0"/>
              <a:t>C. </a:t>
            </a:r>
            <a:r>
              <a:rPr lang="en-US" sz="3200" b="1" dirty="0" err="1" smtClean="0"/>
              <a:t>Talipes</a:t>
            </a:r>
            <a:endParaRPr lang="en-US" sz="3200" b="1" dirty="0" smtClean="0"/>
          </a:p>
          <a:p>
            <a:r>
              <a:rPr lang="en-US" sz="3200" b="1" dirty="0" smtClean="0"/>
              <a:t>D. </a:t>
            </a:r>
            <a:r>
              <a:rPr lang="en-US" sz="3200" b="1" dirty="0" err="1" smtClean="0"/>
              <a:t>Hallux</a:t>
            </a:r>
            <a:r>
              <a:rPr lang="en-US" sz="3200" b="1" dirty="0" smtClean="0"/>
              <a:t> </a:t>
            </a:r>
            <a:r>
              <a:rPr lang="en-US" sz="3200" b="1" dirty="0" err="1" smtClean="0"/>
              <a:t>valgus</a:t>
            </a:r>
            <a:endParaRPr lang="en-US" sz="3200" b="1" dirty="0" smtClean="0"/>
          </a:p>
          <a:p>
            <a:endParaRPr lang="en-IN" sz="32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36246" t="29156" r="17819" b="9813"/>
          <a:stretch>
            <a:fillRect/>
          </a:stretch>
        </p:blipFill>
        <p:spPr bwMode="auto">
          <a:xfrm>
            <a:off x="2051720" y="1556792"/>
            <a:ext cx="5976664"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6799" t="21282" r="17266" b="16704"/>
          <a:stretch>
            <a:fillRect/>
          </a:stretch>
        </p:blipFill>
        <p:spPr bwMode="auto">
          <a:xfrm>
            <a:off x="1763688" y="836712"/>
            <a:ext cx="5976664" cy="4536504"/>
          </a:xfrm>
          <a:prstGeom prst="rect">
            <a:avLst/>
          </a:prstGeom>
          <a:noFill/>
          <a:ln w="9525">
            <a:noFill/>
            <a:miter lim="800000"/>
            <a:headEnd/>
            <a:tailEnd/>
          </a:ln>
        </p:spPr>
      </p:pic>
      <p:cxnSp>
        <p:nvCxnSpPr>
          <p:cNvPr id="4" name="Straight Arrow Connector 3"/>
          <p:cNvCxnSpPr/>
          <p:nvPr/>
        </p:nvCxnSpPr>
        <p:spPr>
          <a:xfrm>
            <a:off x="4067944" y="2420888"/>
            <a:ext cx="3672408" cy="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68344" y="2276872"/>
            <a:ext cx="1475656" cy="369332"/>
          </a:xfrm>
          <a:prstGeom prst="rect">
            <a:avLst/>
          </a:prstGeom>
          <a:noFill/>
        </p:spPr>
        <p:txBody>
          <a:bodyPr wrap="square" rtlCol="0">
            <a:spAutoFit/>
          </a:bodyPr>
          <a:lstStyle/>
          <a:p>
            <a:r>
              <a:rPr lang="en-US" dirty="0" smtClean="0"/>
              <a:t>Medial  part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6246" t="22266" r="18373" b="16704"/>
          <a:stretch>
            <a:fillRect/>
          </a:stretch>
        </p:blipFill>
        <p:spPr bwMode="auto">
          <a:xfrm>
            <a:off x="1907704" y="1124744"/>
            <a:ext cx="5904656" cy="4464496"/>
          </a:xfrm>
          <a:prstGeom prst="rect">
            <a:avLst/>
          </a:prstGeom>
          <a:noFill/>
          <a:ln w="9525">
            <a:noFill/>
            <a:miter lim="800000"/>
            <a:headEnd/>
            <a:tailEnd/>
          </a:ln>
        </p:spPr>
      </p:pic>
      <p:cxnSp>
        <p:nvCxnSpPr>
          <p:cNvPr id="4" name="Straight Arrow Connector 3"/>
          <p:cNvCxnSpPr/>
          <p:nvPr/>
        </p:nvCxnSpPr>
        <p:spPr>
          <a:xfrm flipH="1">
            <a:off x="3635896" y="2636912"/>
            <a:ext cx="1368152" cy="338437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87824" y="6093296"/>
            <a:ext cx="2304256" cy="369332"/>
          </a:xfrm>
          <a:prstGeom prst="rect">
            <a:avLst/>
          </a:prstGeom>
          <a:noFill/>
        </p:spPr>
        <p:txBody>
          <a:bodyPr wrap="square" rtlCol="0">
            <a:spAutoFit/>
          </a:bodyPr>
          <a:lstStyle/>
          <a:p>
            <a:r>
              <a:rPr lang="en-US" dirty="0" smtClean="0"/>
              <a:t>Lateral part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6527" t="22266" r="17538" b="16704"/>
          <a:stretch>
            <a:fillRect/>
          </a:stretch>
        </p:blipFill>
        <p:spPr bwMode="auto">
          <a:xfrm>
            <a:off x="1619672" y="836712"/>
            <a:ext cx="5976664" cy="4464496"/>
          </a:xfrm>
          <a:prstGeom prst="rect">
            <a:avLst/>
          </a:prstGeom>
          <a:noFill/>
          <a:ln w="9525">
            <a:noFill/>
            <a:miter lim="800000"/>
            <a:headEnd/>
            <a:tailEnd/>
          </a:ln>
        </p:spPr>
      </p:pic>
      <p:cxnSp>
        <p:nvCxnSpPr>
          <p:cNvPr id="5" name="Straight Arrow Connector 4"/>
          <p:cNvCxnSpPr/>
          <p:nvPr/>
        </p:nvCxnSpPr>
        <p:spPr>
          <a:xfrm flipV="1">
            <a:off x="4572000" y="1844824"/>
            <a:ext cx="3816424" cy="100811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56376" y="1556792"/>
            <a:ext cx="1187624" cy="369332"/>
          </a:xfrm>
          <a:prstGeom prst="rect">
            <a:avLst/>
          </a:prstGeom>
          <a:noFill/>
        </p:spPr>
        <p:txBody>
          <a:bodyPr wrap="square" rtlCol="0">
            <a:spAutoFit/>
          </a:bodyPr>
          <a:lstStyle/>
          <a:p>
            <a:r>
              <a:rPr lang="en-US" b="1" dirty="0" smtClean="0"/>
              <a:t>      FDB</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solidFill>
                <a:srgbClr val="FF0000"/>
              </a:solidFill>
            </a:endParaRPr>
          </a:p>
        </p:txBody>
      </p:sp>
      <p:pic>
        <p:nvPicPr>
          <p:cNvPr id="7170" name="Picture 2"/>
          <p:cNvPicPr>
            <a:picLocks noChangeAspect="1" noChangeArrowheads="1"/>
          </p:cNvPicPr>
          <p:nvPr/>
        </p:nvPicPr>
        <p:blipFill>
          <a:blip r:embed="rId2" cstate="print"/>
          <a:srcRect l="36799" t="17344" r="17819" b="21625"/>
          <a:stretch>
            <a:fillRect/>
          </a:stretch>
        </p:blipFill>
        <p:spPr bwMode="auto">
          <a:xfrm>
            <a:off x="1547664" y="1412776"/>
            <a:ext cx="5904656" cy="4464496"/>
          </a:xfrm>
          <a:prstGeom prst="rect">
            <a:avLst/>
          </a:prstGeom>
          <a:noFill/>
          <a:ln w="9525">
            <a:noFill/>
            <a:miter lim="800000"/>
            <a:headEnd/>
            <a:tailEnd/>
          </a:ln>
        </p:spPr>
      </p:pic>
      <p:cxnSp>
        <p:nvCxnSpPr>
          <p:cNvPr id="6" name="Straight Arrow Connector 5"/>
          <p:cNvCxnSpPr/>
          <p:nvPr/>
        </p:nvCxnSpPr>
        <p:spPr>
          <a:xfrm flipV="1">
            <a:off x="4788024" y="2564904"/>
            <a:ext cx="3168352" cy="108012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4368" y="2060848"/>
            <a:ext cx="1080120" cy="646331"/>
          </a:xfrm>
          <a:prstGeom prst="rect">
            <a:avLst/>
          </a:prstGeom>
          <a:noFill/>
        </p:spPr>
        <p:txBody>
          <a:bodyPr wrap="square" rtlCol="0">
            <a:spAutoFit/>
          </a:bodyPr>
          <a:lstStyle/>
          <a:p>
            <a:r>
              <a:rPr lang="en-US" dirty="0" smtClean="0"/>
              <a:t>Flexor dig </a:t>
            </a:r>
            <a:r>
              <a:rPr lang="en-US" dirty="0" err="1" smtClean="0"/>
              <a:t>Brevis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2123</Words>
  <Application>Microsoft Office PowerPoint</Application>
  <PresentationFormat>On-screen Show (4:3)</PresentationFormat>
  <Paragraphs>239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FOOT AND ARCHES OF THE FOOT</vt:lpstr>
      <vt:lpstr>FUNCTIONS OF THE ARCHES</vt:lpstr>
      <vt:lpstr>ARCHES OF FOOT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FACTORS MAINTAINING THE ARCHES</vt:lpstr>
      <vt:lpstr>MEDIAL LONGITUDNAL ARCH</vt:lpstr>
      <vt:lpstr>FACTORS MAINTINING MEDIAL ARCH</vt:lpstr>
      <vt:lpstr>LATERAL LONGITUDNAL ARCH</vt:lpstr>
      <vt:lpstr>FACTORS MAINTINING LATERAL ARCH</vt:lpstr>
      <vt:lpstr>TRANSVERSE ARCH</vt:lpstr>
      <vt:lpstr>FACTORS MAINTINING TRANSVERSE ARCH</vt:lpstr>
      <vt:lpstr>APPLIED ANATOMY OF FOOT</vt:lpstr>
      <vt:lpstr>Slide 27</vt:lpstr>
      <vt:lpstr>Slide 28</vt:lpstr>
      <vt:lpstr>Slide 29</vt:lpstr>
      <vt:lpstr>Slide 30</vt:lpstr>
      <vt:lpstr>Slide 31</vt:lpstr>
      <vt:lpstr>Slide 32</vt:lpstr>
      <vt:lpstr>Slide 33</vt:lpstr>
      <vt:lpstr>Walking Cycle</vt:lpstr>
      <vt:lpstr>Propulsive Mechanism of the foot</vt:lpstr>
      <vt:lpstr>Walking Cycle</vt:lpstr>
      <vt:lpstr>Sequence of movements in walking cycle</vt:lpstr>
      <vt:lpstr>Sequence of movements in walking cycle (contd.)</vt:lpstr>
      <vt:lpstr>Sequence of movements in walking cycle</vt:lpstr>
      <vt:lpstr>Control and Regulation</vt:lpstr>
      <vt:lpstr>Disturbances of Gait</vt:lpstr>
      <vt:lpstr>Multiple choice Questions</vt:lpstr>
      <vt:lpstr>Q. 1</vt:lpstr>
      <vt:lpstr>Which of the following ligament supports the transverse arch -  A. Long plantar ligament B. Short plantar ligament C. Deep metatarsal ligament  D. Plantar Aponeurosis  </vt:lpstr>
      <vt:lpstr>The keystone of the lateral longitudinal arch is  A. Navicular B. Lateral Cuneiform C. Calcaneum D. Cuboid </vt:lpstr>
      <vt:lpstr>Medial longitudinal arch of the foot is not formed by –  A. Cuboid B. Calcaneus C. Talus D. Navicular </vt:lpstr>
      <vt:lpstr>Slide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ANKLE JOINT</dc:title>
  <dc:creator>dell</dc:creator>
  <cp:lastModifiedBy>a</cp:lastModifiedBy>
  <cp:revision>71</cp:revision>
  <dcterms:created xsi:type="dcterms:W3CDTF">2011-10-14T14:37:57Z</dcterms:created>
  <dcterms:modified xsi:type="dcterms:W3CDTF">2014-12-12T06:58:46Z</dcterms:modified>
</cp:coreProperties>
</file>